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70" r:id="rId2"/>
  </p:sldMasterIdLst>
  <p:notesMasterIdLst>
    <p:notesMasterId r:id="rId25"/>
  </p:notesMasterIdLst>
  <p:handoutMasterIdLst>
    <p:handoutMasterId r:id="rId26"/>
  </p:handoutMasterIdLst>
  <p:sldIdLst>
    <p:sldId id="636" r:id="rId3"/>
    <p:sldId id="349" r:id="rId4"/>
    <p:sldId id="1848" r:id="rId5"/>
    <p:sldId id="1834" r:id="rId6"/>
    <p:sldId id="1836" r:id="rId7"/>
    <p:sldId id="1840" r:id="rId8"/>
    <p:sldId id="1841" r:id="rId9"/>
    <p:sldId id="1846" r:id="rId10"/>
    <p:sldId id="1847" r:id="rId11"/>
    <p:sldId id="1843" r:id="rId12"/>
    <p:sldId id="1844" r:id="rId13"/>
    <p:sldId id="644" r:id="rId14"/>
    <p:sldId id="1767" r:id="rId15"/>
    <p:sldId id="1796" r:id="rId16"/>
    <p:sldId id="1797" r:id="rId17"/>
    <p:sldId id="1790" r:id="rId18"/>
    <p:sldId id="1793" r:id="rId19"/>
    <p:sldId id="1798" r:id="rId20"/>
    <p:sldId id="1802" r:id="rId21"/>
    <p:sldId id="1800" r:id="rId22"/>
    <p:sldId id="1801" r:id="rId23"/>
    <p:sldId id="1799" r:id="rId24"/>
  </p:sldIdLst>
  <p:sldSz cx="12192000" cy="6858000"/>
  <p:notesSz cx="6797675" cy="98742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1"/>
    <a:srgbClr val="7B6057"/>
    <a:srgbClr val="F2F2F2"/>
    <a:srgbClr val="7F7F7F"/>
    <a:srgbClr val="DA0000"/>
    <a:srgbClr val="FD2323"/>
    <a:srgbClr val="9D1414"/>
    <a:srgbClr val="BFBFBF"/>
    <a:srgbClr val="CEAB6E"/>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92" autoAdjust="0"/>
    <p:restoredTop sz="75135" autoAdjust="0"/>
  </p:normalViewPr>
  <p:slideViewPr>
    <p:cSldViewPr snapToGrid="0">
      <p:cViewPr varScale="1">
        <p:scale>
          <a:sx n="86" d="100"/>
          <a:sy n="86" d="100"/>
        </p:scale>
        <p:origin x="624" y="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vl1pPr>
          </a:lstStyle>
          <a:p>
            <a:fld id="{909C6088-8678-4708-A757-E78AC9A5618A}" type="datetimeFigureOut">
              <a:rPr lang="zh-CN" altLang="en-US" smtClean="0"/>
              <a:t>2021/11/15</a:t>
            </a:fld>
            <a:endParaRPr lang="zh-CN" altLang="en-US"/>
          </a:p>
        </p:txBody>
      </p:sp>
      <p:sp>
        <p:nvSpPr>
          <p:cNvPr id="4" name="页脚占位符 3"/>
          <p:cNvSpPr>
            <a:spLocks noGrp="1"/>
          </p:cNvSpPr>
          <p:nvPr>
            <p:ph type="ftr" sz="quarter" idx="2"/>
          </p:nvPr>
        </p:nvSpPr>
        <p:spPr>
          <a:xfrm>
            <a:off x="0" y="9378950"/>
            <a:ext cx="2946400" cy="4953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9688" y="9378950"/>
            <a:ext cx="2946400" cy="495300"/>
          </a:xfrm>
          <a:prstGeom prst="rect">
            <a:avLst/>
          </a:prstGeom>
        </p:spPr>
        <p:txBody>
          <a:bodyPr vert="horz" lIns="91440" tIns="45720" rIns="91440" bIns="45720" rtlCol="0" anchor="b"/>
          <a:lstStyle>
            <a:lvl1pPr algn="r">
              <a:defRPr sz="1200"/>
            </a:lvl1pPr>
          </a:lstStyle>
          <a:p>
            <a:fld id="{EC71AE68-0865-4D25-BCB2-700D969D6619}"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5427"/>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2021/11/15</a:t>
            </a:fld>
            <a:endParaRPr lang="zh-CN" altLang="en-US"/>
          </a:p>
        </p:txBody>
      </p:sp>
      <p:sp>
        <p:nvSpPr>
          <p:cNvPr id="4" name="幻灯片图像占位符 3"/>
          <p:cNvSpPr>
            <a:spLocks noGrp="1" noRot="1" noChangeAspect="1"/>
          </p:cNvSpPr>
          <p:nvPr>
            <p:ph type="sldImg" idx="2"/>
          </p:nvPr>
        </p:nvSpPr>
        <p:spPr>
          <a:xfrm>
            <a:off x="436563" y="1233488"/>
            <a:ext cx="5924550" cy="3333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8824"/>
            <a:ext cx="2945659" cy="4954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378824"/>
            <a:ext cx="2945659" cy="495426"/>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141646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329105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1983214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2916183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3466035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1735947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2197324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2948414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154608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419041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663969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62099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2794000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927417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3021645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1228638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1082127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52329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19270795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1.tiff"/></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 y="2698230"/>
            <a:ext cx="12192000" cy="1735512"/>
          </a:xfrm>
          <a:prstGeom prst="rect">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矩形 122"/>
          <p:cNvSpPr/>
          <p:nvPr/>
        </p:nvSpPr>
        <p:spPr>
          <a:xfrm>
            <a:off x="1622713" y="3182323"/>
            <a:ext cx="8944132" cy="767326"/>
          </a:xfrm>
          <a:prstGeom prst="rect">
            <a:avLst/>
          </a:prstGeom>
        </p:spPr>
        <p:txBody>
          <a:bodyPr wrap="square">
            <a:spAutoFit/>
          </a:bodyPr>
          <a:lstStyle/>
          <a:p>
            <a:pPr lvl="0" algn="ctr">
              <a:lnSpc>
                <a:spcPct val="120000"/>
              </a:lnSpc>
              <a:defRPr/>
            </a:pPr>
            <a:r>
              <a:rPr lang="zh-CN" altLang="en-US"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图像分类实战</a:t>
            </a:r>
            <a:endParaRPr lang="en-US" altLang="zh-CN" sz="4000" b="1" spc="3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9" name="组合 118"/>
          <p:cNvGrpSpPr/>
          <p:nvPr/>
        </p:nvGrpSpPr>
        <p:grpSpPr>
          <a:xfrm>
            <a:off x="5049188" y="326210"/>
            <a:ext cx="2093624" cy="2088742"/>
            <a:chOff x="2105799" y="20055838"/>
            <a:chExt cx="6748090" cy="6732363"/>
          </a:xfrm>
          <a:solidFill>
            <a:schemeClr val="accent1"/>
          </a:solidFill>
        </p:grpSpPr>
        <p:sp>
          <p:nvSpPr>
            <p:cNvPr id="12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5B257B9-68E9-445E-AAE2-C67DE4B2F553}"/>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mn-ea"/>
                <a:sym typeface="Arial" panose="020B0604020202020204" pitchFamily="34" charset="0"/>
              </a:rPr>
              <a:t>神经网络入门：</a:t>
            </a:r>
            <a:r>
              <a:rPr lang="en-US" altLang="zh-CN" dirty="0" err="1">
                <a:latin typeface="+mn-ea"/>
                <a:sym typeface="Arial" panose="020B0604020202020204" pitchFamily="34" charset="0"/>
              </a:rPr>
              <a:t>keras</a:t>
            </a:r>
            <a:r>
              <a:rPr lang="zh-CN" altLang="en-US" dirty="0">
                <a:latin typeface="+mn-ea"/>
                <a:sym typeface="Arial" panose="020B0604020202020204" pitchFamily="34" charset="0"/>
              </a:rPr>
              <a:t>的简单应用</a:t>
            </a:r>
            <a:r>
              <a:rPr lang="en-US" altLang="zh-CN" dirty="0">
                <a:latin typeface="+mn-ea"/>
                <a:sym typeface="Arial" panose="020B0604020202020204" pitchFamily="34" charset="0"/>
              </a:rPr>
              <a:t>——</a:t>
            </a:r>
            <a:r>
              <a:rPr lang="zh-CN" altLang="en-US" dirty="0">
                <a:latin typeface="+mn-ea"/>
                <a:sym typeface="Arial" panose="020B0604020202020204" pitchFamily="34" charset="0"/>
              </a:rPr>
              <a:t>非线性回归</a:t>
            </a:r>
          </a:p>
        </p:txBody>
      </p:sp>
      <p:grpSp>
        <p:nvGrpSpPr>
          <p:cNvPr id="16" name="组合 15">
            <a:extLst>
              <a:ext uri="{FF2B5EF4-FFF2-40B4-BE49-F238E27FC236}">
                <a16:creationId xmlns:a16="http://schemas.microsoft.com/office/drawing/2014/main" id="{351863D5-6B75-4F80-B582-307DA2A6AB61}"/>
              </a:ext>
            </a:extLst>
          </p:cNvPr>
          <p:cNvGrpSpPr/>
          <p:nvPr/>
        </p:nvGrpSpPr>
        <p:grpSpPr>
          <a:xfrm>
            <a:off x="528706" y="867990"/>
            <a:ext cx="2433027" cy="0"/>
            <a:chOff x="7460343" y="1311756"/>
            <a:chExt cx="2433027" cy="0"/>
          </a:xfrm>
        </p:grpSpPr>
        <p:cxnSp>
          <p:nvCxnSpPr>
            <p:cNvPr id="17" name="直接连接符 16">
              <a:extLst>
                <a:ext uri="{FF2B5EF4-FFF2-40B4-BE49-F238E27FC236}">
                  <a16:creationId xmlns:a16="http://schemas.microsoft.com/office/drawing/2014/main" id="{9A4BE161-02D0-4830-99AD-05EAE91BB1E9}"/>
                </a:ext>
              </a:extLst>
            </p:cNvPr>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D67B182-C621-4563-9DDA-CB13569C9A84}"/>
                </a:ext>
              </a:extLst>
            </p:cNvPr>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40BD2A8F-EE64-417F-A49B-E7E102885049}"/>
              </a:ext>
            </a:extLst>
          </p:cNvPr>
          <p:cNvSpPr/>
          <p:nvPr/>
        </p:nvSpPr>
        <p:spPr>
          <a:xfrm>
            <a:off x="442913" y="1028584"/>
            <a:ext cx="10700365" cy="923330"/>
          </a:xfrm>
          <a:prstGeom prst="rect">
            <a:avLst/>
          </a:prstGeom>
        </p:spPr>
        <p:txBody>
          <a:bodyPr wrap="none">
            <a:spAutoFit/>
          </a:bodyPr>
          <a:lstStyle/>
          <a:p>
            <a:r>
              <a:rPr lang="zh-CN" altLang="en-US" dirty="0"/>
              <a:t>安装：</a:t>
            </a:r>
            <a:r>
              <a:rPr lang="en-US" altLang="zh-CN" i="1" dirty="0"/>
              <a:t># GPU </a:t>
            </a:r>
            <a:r>
              <a:rPr lang="zh-CN" altLang="en-US" i="1" dirty="0"/>
              <a:t>版本：</a:t>
            </a:r>
            <a:r>
              <a:rPr lang="en-US" altLang="zh-CN" dirty="0"/>
              <a:t> pip install --upgrade </a:t>
            </a:r>
            <a:r>
              <a:rPr lang="en-US" altLang="zh-CN" dirty="0" err="1"/>
              <a:t>tensorflow-gpu</a:t>
            </a:r>
            <a:r>
              <a:rPr lang="en-US" altLang="zh-CN" dirty="0"/>
              <a:t>   </a:t>
            </a:r>
            <a:r>
              <a:rPr lang="en-US" altLang="zh-CN" i="1" dirty="0"/>
              <a:t># CPU </a:t>
            </a:r>
            <a:r>
              <a:rPr lang="zh-CN" altLang="en-US" i="1" dirty="0"/>
              <a:t>版本：</a:t>
            </a:r>
            <a:r>
              <a:rPr lang="en-US" altLang="zh-CN" dirty="0"/>
              <a:t>pip install --upgrade </a:t>
            </a:r>
            <a:r>
              <a:rPr lang="en-US" altLang="zh-CN" dirty="0" err="1"/>
              <a:t>tensorflow</a:t>
            </a:r>
            <a:endParaRPr lang="en-US" altLang="zh-CN" dirty="0"/>
          </a:p>
          <a:p>
            <a:r>
              <a:rPr lang="en-US" altLang="zh-CN" i="1" dirty="0"/>
              <a:t># </a:t>
            </a:r>
            <a:r>
              <a:rPr lang="en-US" altLang="zh-CN" i="1" dirty="0" err="1"/>
              <a:t>Keras</a:t>
            </a:r>
            <a:r>
              <a:rPr lang="en-US" altLang="zh-CN" i="1" dirty="0"/>
              <a:t> </a:t>
            </a:r>
            <a:r>
              <a:rPr lang="zh-CN" altLang="en-US" i="1" dirty="0"/>
              <a:t>安装：</a:t>
            </a:r>
            <a:r>
              <a:rPr lang="en-US" altLang="zh-CN" dirty="0"/>
              <a:t>pip install </a:t>
            </a:r>
            <a:r>
              <a:rPr lang="en-US" altLang="zh-CN" dirty="0" err="1"/>
              <a:t>keras</a:t>
            </a:r>
            <a:r>
              <a:rPr lang="en-US" altLang="zh-CN" dirty="0"/>
              <a:t> -U --pre</a:t>
            </a:r>
          </a:p>
          <a:p>
            <a:endParaRPr lang="zh-CN" altLang="en-US" dirty="0"/>
          </a:p>
        </p:txBody>
      </p:sp>
      <p:pic>
        <p:nvPicPr>
          <p:cNvPr id="3" name="图片 2">
            <a:extLst>
              <a:ext uri="{FF2B5EF4-FFF2-40B4-BE49-F238E27FC236}">
                <a16:creationId xmlns:a16="http://schemas.microsoft.com/office/drawing/2014/main" id="{0C6F3A81-57DB-4AA6-83AF-AD9079E5895C}"/>
              </a:ext>
            </a:extLst>
          </p:cNvPr>
          <p:cNvPicPr>
            <a:picLocks noChangeAspect="1"/>
          </p:cNvPicPr>
          <p:nvPr/>
        </p:nvPicPr>
        <p:blipFill>
          <a:blip r:embed="rId3"/>
          <a:stretch>
            <a:fillRect/>
          </a:stretch>
        </p:blipFill>
        <p:spPr>
          <a:xfrm>
            <a:off x="205183" y="1720017"/>
            <a:ext cx="6045089" cy="5126311"/>
          </a:xfrm>
          <a:prstGeom prst="rect">
            <a:avLst/>
          </a:prstGeom>
        </p:spPr>
      </p:pic>
      <p:pic>
        <p:nvPicPr>
          <p:cNvPr id="4" name="图片 3">
            <a:extLst>
              <a:ext uri="{FF2B5EF4-FFF2-40B4-BE49-F238E27FC236}">
                <a16:creationId xmlns:a16="http://schemas.microsoft.com/office/drawing/2014/main" id="{A35CB951-8212-4106-80F2-48E583A4C921}"/>
              </a:ext>
            </a:extLst>
          </p:cNvPr>
          <p:cNvPicPr>
            <a:picLocks noChangeAspect="1"/>
          </p:cNvPicPr>
          <p:nvPr/>
        </p:nvPicPr>
        <p:blipFill>
          <a:blip r:embed="rId4"/>
          <a:stretch>
            <a:fillRect/>
          </a:stretch>
        </p:blipFill>
        <p:spPr>
          <a:xfrm>
            <a:off x="6427333" y="1460194"/>
            <a:ext cx="4715945" cy="3994462"/>
          </a:xfrm>
          <a:prstGeom prst="rect">
            <a:avLst/>
          </a:prstGeom>
        </p:spPr>
      </p:pic>
      <p:pic>
        <p:nvPicPr>
          <p:cNvPr id="5" name="图片 4">
            <a:extLst>
              <a:ext uri="{FF2B5EF4-FFF2-40B4-BE49-F238E27FC236}">
                <a16:creationId xmlns:a16="http://schemas.microsoft.com/office/drawing/2014/main" id="{6DDA4CEF-424F-42A7-82A7-B28E2F484363}"/>
              </a:ext>
            </a:extLst>
          </p:cNvPr>
          <p:cNvPicPr>
            <a:picLocks noChangeAspect="1"/>
          </p:cNvPicPr>
          <p:nvPr/>
        </p:nvPicPr>
        <p:blipFill rotWithShape="1">
          <a:blip r:embed="rId5"/>
          <a:srcRect t="76932"/>
          <a:stretch/>
        </p:blipFill>
        <p:spPr>
          <a:xfrm>
            <a:off x="6250272" y="5657914"/>
            <a:ext cx="5144278" cy="956517"/>
          </a:xfrm>
          <a:prstGeom prst="rect">
            <a:avLst/>
          </a:prstGeom>
        </p:spPr>
      </p:pic>
    </p:spTree>
    <p:extLst>
      <p:ext uri="{BB962C8B-B14F-4D97-AF65-F5344CB8AC3E}">
        <p14:creationId xmlns:p14="http://schemas.microsoft.com/office/powerpoint/2010/main" val="2756077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5B257B9-68E9-445E-AAE2-C67DE4B2F553}"/>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mn-ea"/>
                <a:sym typeface="Arial" panose="020B0604020202020204" pitchFamily="34" charset="0"/>
              </a:rPr>
              <a:t>神经网络入门：</a:t>
            </a:r>
            <a:r>
              <a:rPr lang="en-US" altLang="zh-CN" dirty="0" err="1">
                <a:latin typeface="+mn-ea"/>
                <a:sym typeface="Arial" panose="020B0604020202020204" pitchFamily="34" charset="0"/>
              </a:rPr>
              <a:t>keras</a:t>
            </a:r>
            <a:r>
              <a:rPr lang="zh-CN" altLang="en-US" dirty="0">
                <a:latin typeface="+mn-ea"/>
                <a:sym typeface="Arial" panose="020B0604020202020204" pitchFamily="34" charset="0"/>
              </a:rPr>
              <a:t>的简单应用</a:t>
            </a:r>
            <a:r>
              <a:rPr lang="en-US" altLang="zh-CN" dirty="0">
                <a:latin typeface="+mn-ea"/>
                <a:sym typeface="Arial" panose="020B0604020202020204" pitchFamily="34" charset="0"/>
              </a:rPr>
              <a:t>——CNN</a:t>
            </a:r>
            <a:r>
              <a:rPr lang="zh-CN" altLang="en-US" dirty="0">
                <a:latin typeface="+mn-ea"/>
                <a:sym typeface="Arial" panose="020B0604020202020204" pitchFamily="34" charset="0"/>
              </a:rPr>
              <a:t>用于识别手写数字</a:t>
            </a:r>
          </a:p>
        </p:txBody>
      </p:sp>
      <p:grpSp>
        <p:nvGrpSpPr>
          <p:cNvPr id="16" name="组合 15">
            <a:extLst>
              <a:ext uri="{FF2B5EF4-FFF2-40B4-BE49-F238E27FC236}">
                <a16:creationId xmlns:a16="http://schemas.microsoft.com/office/drawing/2014/main" id="{351863D5-6B75-4F80-B582-307DA2A6AB61}"/>
              </a:ext>
            </a:extLst>
          </p:cNvPr>
          <p:cNvGrpSpPr/>
          <p:nvPr/>
        </p:nvGrpSpPr>
        <p:grpSpPr>
          <a:xfrm>
            <a:off x="528706" y="867990"/>
            <a:ext cx="2433027" cy="0"/>
            <a:chOff x="7460343" y="1311756"/>
            <a:chExt cx="2433027" cy="0"/>
          </a:xfrm>
        </p:grpSpPr>
        <p:cxnSp>
          <p:nvCxnSpPr>
            <p:cNvPr id="17" name="直接连接符 16">
              <a:extLst>
                <a:ext uri="{FF2B5EF4-FFF2-40B4-BE49-F238E27FC236}">
                  <a16:creationId xmlns:a16="http://schemas.microsoft.com/office/drawing/2014/main" id="{9A4BE161-02D0-4830-99AD-05EAE91BB1E9}"/>
                </a:ext>
              </a:extLst>
            </p:cNvPr>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D67B182-C621-4563-9DDA-CB13569C9A84}"/>
                </a:ext>
              </a:extLst>
            </p:cNvPr>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F67D80B1-6DA0-4CA7-A88D-6BF41D67887C}"/>
              </a:ext>
            </a:extLst>
          </p:cNvPr>
          <p:cNvPicPr>
            <a:picLocks noChangeAspect="1"/>
          </p:cNvPicPr>
          <p:nvPr/>
        </p:nvPicPr>
        <p:blipFill rotWithShape="1">
          <a:blip r:embed="rId3"/>
          <a:srcRect r="10201"/>
          <a:stretch/>
        </p:blipFill>
        <p:spPr>
          <a:xfrm>
            <a:off x="442914" y="1015795"/>
            <a:ext cx="4460860" cy="899144"/>
          </a:xfrm>
          <a:prstGeom prst="rect">
            <a:avLst/>
          </a:prstGeom>
        </p:spPr>
      </p:pic>
      <p:pic>
        <p:nvPicPr>
          <p:cNvPr id="7" name="图片 6">
            <a:extLst>
              <a:ext uri="{FF2B5EF4-FFF2-40B4-BE49-F238E27FC236}">
                <a16:creationId xmlns:a16="http://schemas.microsoft.com/office/drawing/2014/main" id="{74907E85-138E-47F7-B8FD-4A896116D969}"/>
              </a:ext>
            </a:extLst>
          </p:cNvPr>
          <p:cNvPicPr>
            <a:picLocks noChangeAspect="1"/>
          </p:cNvPicPr>
          <p:nvPr/>
        </p:nvPicPr>
        <p:blipFill>
          <a:blip r:embed="rId4"/>
          <a:stretch>
            <a:fillRect/>
          </a:stretch>
        </p:blipFill>
        <p:spPr>
          <a:xfrm>
            <a:off x="5762759" y="1015794"/>
            <a:ext cx="4784001" cy="2803647"/>
          </a:xfrm>
          <a:prstGeom prst="rect">
            <a:avLst/>
          </a:prstGeom>
        </p:spPr>
      </p:pic>
      <p:pic>
        <p:nvPicPr>
          <p:cNvPr id="8" name="图片 7">
            <a:extLst>
              <a:ext uri="{FF2B5EF4-FFF2-40B4-BE49-F238E27FC236}">
                <a16:creationId xmlns:a16="http://schemas.microsoft.com/office/drawing/2014/main" id="{B77076EE-1000-413E-95DD-79B9558926C7}"/>
              </a:ext>
            </a:extLst>
          </p:cNvPr>
          <p:cNvPicPr>
            <a:picLocks noChangeAspect="1"/>
          </p:cNvPicPr>
          <p:nvPr/>
        </p:nvPicPr>
        <p:blipFill>
          <a:blip r:embed="rId5"/>
          <a:stretch>
            <a:fillRect/>
          </a:stretch>
        </p:blipFill>
        <p:spPr>
          <a:xfrm>
            <a:off x="5879539" y="3946891"/>
            <a:ext cx="4564347" cy="2745223"/>
          </a:xfrm>
          <a:prstGeom prst="rect">
            <a:avLst/>
          </a:prstGeom>
        </p:spPr>
      </p:pic>
      <p:pic>
        <p:nvPicPr>
          <p:cNvPr id="9" name="图片 8">
            <a:extLst>
              <a:ext uri="{FF2B5EF4-FFF2-40B4-BE49-F238E27FC236}">
                <a16:creationId xmlns:a16="http://schemas.microsoft.com/office/drawing/2014/main" id="{8BD71F47-5D1B-42E0-A165-23BA980B553D}"/>
              </a:ext>
            </a:extLst>
          </p:cNvPr>
          <p:cNvPicPr>
            <a:picLocks noChangeAspect="1"/>
          </p:cNvPicPr>
          <p:nvPr/>
        </p:nvPicPr>
        <p:blipFill>
          <a:blip r:embed="rId6"/>
          <a:stretch>
            <a:fillRect/>
          </a:stretch>
        </p:blipFill>
        <p:spPr>
          <a:xfrm>
            <a:off x="442913" y="1895527"/>
            <a:ext cx="4460860" cy="4851624"/>
          </a:xfrm>
          <a:prstGeom prst="rect">
            <a:avLst/>
          </a:prstGeom>
        </p:spPr>
      </p:pic>
    </p:spTree>
    <p:extLst>
      <p:ext uri="{BB962C8B-B14F-4D97-AF65-F5344CB8AC3E}">
        <p14:creationId xmlns:p14="http://schemas.microsoft.com/office/powerpoint/2010/main" val="4259997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3" cstate="print"/>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3330"/>
            <a:chOff x="872775" y="2487402"/>
            <a:chExt cx="3458058" cy="923330"/>
          </a:xfrm>
        </p:grpSpPr>
        <p:sp>
          <p:nvSpPr>
            <p:cNvPr id="4" name="文本框 3"/>
            <p:cNvSpPr txBox="1"/>
            <p:nvPr/>
          </p:nvSpPr>
          <p:spPr>
            <a:xfrm>
              <a:off x="872775" y="2487402"/>
              <a:ext cx="32698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2</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5121929" y="2812084"/>
            <a:ext cx="6493640" cy="830997"/>
          </a:xfrm>
          <a:prstGeom prst="rect">
            <a:avLst/>
          </a:prstGeom>
          <a:noFill/>
        </p:spPr>
        <p:txBody>
          <a:bodyPr wrap="square" rtlCol="0">
            <a:spAutoFit/>
          </a:bodyPr>
          <a:lstStyle/>
          <a:p>
            <a:pPr lvl="0" algn="ctr">
              <a:defRPr/>
            </a:pP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数据集介绍</a:t>
            </a:r>
            <a:endPar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4E10E04C-E6DA-DD45-BA33-EF460B222C51}"/>
              </a:ext>
            </a:extLst>
          </p:cNvPr>
          <p:cNvPicPr>
            <a:picLocks noChangeAspect="1"/>
          </p:cNvPicPr>
          <p:nvPr/>
        </p:nvPicPr>
        <p:blipFill>
          <a:blip r:embed="rId3" cstate="print"/>
          <a:stretch>
            <a:fillRect/>
          </a:stretch>
        </p:blipFill>
        <p:spPr>
          <a:xfrm>
            <a:off x="0" y="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 altLang="zh-CN" dirty="0" err="1"/>
              <a:t>Mnist</a:t>
            </a:r>
            <a:endParaRPr lang="en" altLang="zh-CN" dirty="0"/>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9" name="任意多边形 76">
            <a:extLst>
              <a:ext uri="{FF2B5EF4-FFF2-40B4-BE49-F238E27FC236}">
                <a16:creationId xmlns:a16="http://schemas.microsoft.com/office/drawing/2014/main" id="{2ABEBE07-18BC-BD41-A241-95D915D5426C}"/>
              </a:ext>
            </a:extLst>
          </p:cNvPr>
          <p:cNvSpPr/>
          <p:nvPr/>
        </p:nvSpPr>
        <p:spPr>
          <a:xfrm rot="19421727" flipH="1">
            <a:off x="583232" y="1235572"/>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80" name="矩形 79">
            <a:extLst>
              <a:ext uri="{FF2B5EF4-FFF2-40B4-BE49-F238E27FC236}">
                <a16:creationId xmlns:a16="http://schemas.microsoft.com/office/drawing/2014/main" id="{AB7A6EC8-398C-AE40-8064-E1BB5E61A353}"/>
              </a:ext>
            </a:extLst>
          </p:cNvPr>
          <p:cNvSpPr/>
          <p:nvPr/>
        </p:nvSpPr>
        <p:spPr>
          <a:xfrm>
            <a:off x="1157850" y="1288392"/>
            <a:ext cx="1544012" cy="400110"/>
          </a:xfrm>
          <a:prstGeom prst="rect">
            <a:avLst/>
          </a:prstGeom>
        </p:spPr>
        <p:txBody>
          <a:bodyPr wrap="none">
            <a:spAutoFit/>
          </a:bodyPr>
          <a:lstStyle/>
          <a:p>
            <a:r>
              <a:rPr lang="zh-CN" altLang="en" sz="2000" b="1" dirty="0">
                <a:latin typeface="+mn-ea"/>
                <a:cs typeface="Arial Unicode MS" panose="020B0604020202020204" pitchFamily="34" charset="-122"/>
              </a:rPr>
              <a:t>数据集</a:t>
            </a:r>
            <a:r>
              <a:rPr lang="zh-CN" altLang="en-US" sz="2000" b="1" dirty="0">
                <a:latin typeface="+mn-ea"/>
                <a:cs typeface="Arial Unicode MS" panose="020B0604020202020204" pitchFamily="34" charset="-122"/>
              </a:rPr>
              <a:t>简介</a:t>
            </a:r>
            <a:r>
              <a:rPr lang="en" altLang="zh-CN" sz="2000" b="1" dirty="0">
                <a:latin typeface="+mn-ea"/>
                <a:cs typeface="Arial Unicode MS" panose="020B0604020202020204" pitchFamily="34" charset="-122"/>
              </a:rPr>
              <a:t> </a:t>
            </a:r>
          </a:p>
        </p:txBody>
      </p:sp>
      <p:pic>
        <p:nvPicPr>
          <p:cNvPr id="3" name="图片 2">
            <a:extLst>
              <a:ext uri="{FF2B5EF4-FFF2-40B4-BE49-F238E27FC236}">
                <a16:creationId xmlns:a16="http://schemas.microsoft.com/office/drawing/2014/main" id="{B1627EF2-AD59-D740-B0C5-3791F9D33E7A}"/>
              </a:ext>
            </a:extLst>
          </p:cNvPr>
          <p:cNvPicPr>
            <a:picLocks noChangeAspect="1"/>
          </p:cNvPicPr>
          <p:nvPr/>
        </p:nvPicPr>
        <p:blipFill>
          <a:blip r:embed="rId4"/>
          <a:stretch>
            <a:fillRect/>
          </a:stretch>
        </p:blipFill>
        <p:spPr>
          <a:xfrm>
            <a:off x="7813296" y="1439869"/>
            <a:ext cx="3077925" cy="2034561"/>
          </a:xfrm>
          <a:prstGeom prst="rect">
            <a:avLst/>
          </a:prstGeom>
        </p:spPr>
      </p:pic>
      <p:sp>
        <p:nvSpPr>
          <p:cNvPr id="4" name="矩形 3">
            <a:extLst>
              <a:ext uri="{FF2B5EF4-FFF2-40B4-BE49-F238E27FC236}">
                <a16:creationId xmlns:a16="http://schemas.microsoft.com/office/drawing/2014/main" id="{A90A89CA-4D47-0746-B790-277BA8696EC6}"/>
              </a:ext>
            </a:extLst>
          </p:cNvPr>
          <p:cNvSpPr/>
          <p:nvPr/>
        </p:nvSpPr>
        <p:spPr>
          <a:xfrm>
            <a:off x="823562" y="1836654"/>
            <a:ext cx="6321158" cy="253640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最常用的手写数字数据集之一</a:t>
            </a:r>
            <a:endParaRPr lang="en-US" altLang="zh-CN" dirty="0">
              <a:latin typeface="+mn-ea"/>
              <a:cs typeface="Arial Unicode MS" panose="020B0604020202020204" pitchFamily="34" charset="-122"/>
            </a:endParaRPr>
          </a:p>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手写识别是常见的图像识别任务，不同人的手写体风格迥异，大小不一， 造成了计算机对手写识别任务的一定困难</a:t>
            </a:r>
            <a:endParaRPr lang="en-US" altLang="zh-CN" dirty="0">
              <a:latin typeface="+mn-ea"/>
              <a:cs typeface="Arial Unicode MS" panose="020B0604020202020204" pitchFamily="34" charset="-122"/>
            </a:endParaRPr>
          </a:p>
          <a:p>
            <a:pPr marL="285750" indent="-285750">
              <a:lnSpc>
                <a:spcPct val="150000"/>
              </a:lnSpc>
              <a:buFont typeface="Arial" panose="020B0604020202020204" pitchFamily="34" charset="0"/>
              <a:buChar char="•"/>
            </a:pPr>
            <a:r>
              <a:rPr lang="zh-CN" altLang="en" dirty="0">
                <a:latin typeface="+mn-ea"/>
                <a:cs typeface="Arial Unicode MS" panose="020B0604020202020204" pitchFamily="34" charset="-122"/>
              </a:rPr>
              <a:t>训练</a:t>
            </a:r>
            <a:r>
              <a:rPr lang="zh-CN" altLang="en-US" dirty="0">
                <a:latin typeface="+mn-ea"/>
                <a:cs typeface="Arial Unicode MS" panose="020B0604020202020204" pitchFamily="34" charset="-122"/>
              </a:rPr>
              <a:t>集和标签</a:t>
            </a:r>
            <a:r>
              <a:rPr lang="en-US" altLang="zh-CN" dirty="0">
                <a:latin typeface="+mn-ea"/>
                <a:cs typeface="Arial Unicode MS" panose="020B0604020202020204" pitchFamily="34" charset="-122"/>
              </a:rPr>
              <a:t>60,000 </a:t>
            </a:r>
            <a:r>
              <a:rPr lang="zh-CN" altLang="en-US" dirty="0">
                <a:latin typeface="+mn-ea"/>
                <a:cs typeface="Arial Unicode MS" panose="020B0604020202020204" pitchFamily="34" charset="-122"/>
              </a:rPr>
              <a:t>个样本，测试集和标签</a:t>
            </a:r>
            <a:r>
              <a:rPr lang="en-US" altLang="zh-CN" dirty="0">
                <a:latin typeface="+mn-ea"/>
                <a:cs typeface="Arial Unicode MS" panose="020B0604020202020204" pitchFamily="34" charset="-122"/>
              </a:rPr>
              <a:t>10,000</a:t>
            </a:r>
            <a:r>
              <a:rPr lang="zh-CN" altLang="en-US" dirty="0">
                <a:latin typeface="+mn-ea"/>
                <a:cs typeface="Arial Unicode MS" panose="020B0604020202020204" pitchFamily="34" charset="-122"/>
              </a:rPr>
              <a:t>个</a:t>
            </a:r>
            <a:endParaRPr lang="en-US" altLang="zh-CN" dirty="0">
              <a:latin typeface="+mn-ea"/>
              <a:cs typeface="Arial Unicode MS" panose="020B0604020202020204" pitchFamily="34" charset="-122"/>
            </a:endParaRPr>
          </a:p>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图片原始像素是</a:t>
            </a:r>
            <a:r>
              <a:rPr lang="en-US" altLang="zh-CN" dirty="0">
                <a:latin typeface="+mn-ea"/>
                <a:cs typeface="Arial Unicode MS" panose="020B0604020202020204" pitchFamily="34" charset="-122"/>
              </a:rPr>
              <a:t>28</a:t>
            </a:r>
            <a:r>
              <a:rPr lang="zh-CN" altLang="en-US" dirty="0">
                <a:latin typeface="+mn-ea"/>
                <a:cs typeface="Arial Unicode MS" panose="020B0604020202020204" pitchFamily="34" charset="-122"/>
              </a:rPr>
              <a:t>*</a:t>
            </a:r>
            <a:r>
              <a:rPr lang="en-US" altLang="zh-CN" dirty="0">
                <a:latin typeface="+mn-ea"/>
                <a:cs typeface="Arial Unicode MS" panose="020B0604020202020204" pitchFamily="34" charset="-122"/>
              </a:rPr>
              <a:t>28</a:t>
            </a:r>
            <a:r>
              <a:rPr lang="zh-CN" altLang="en-US" dirty="0">
                <a:latin typeface="+mn-ea"/>
                <a:cs typeface="Arial Unicode MS" panose="020B0604020202020204" pitchFamily="34" charset="-122"/>
              </a:rPr>
              <a:t>，以长度为</a:t>
            </a:r>
            <a:r>
              <a:rPr lang="en-US" altLang="zh-CN" dirty="0">
                <a:latin typeface="+mn-ea"/>
                <a:cs typeface="Arial Unicode MS" panose="020B0604020202020204" pitchFamily="34" charset="-122"/>
              </a:rPr>
              <a:t>784</a:t>
            </a:r>
            <a:r>
              <a:rPr lang="zh-CN" altLang="en-US" dirty="0">
                <a:latin typeface="+mn-ea"/>
                <a:cs typeface="Arial Unicode MS" panose="020B0604020202020204" pitchFamily="34" charset="-122"/>
              </a:rPr>
              <a:t>的向量存储</a:t>
            </a:r>
            <a:endParaRPr lang="en-US" altLang="zh-CN" dirty="0">
              <a:latin typeface="+mn-ea"/>
              <a:cs typeface="Arial Unicode MS" panose="020B0604020202020204" pitchFamily="34" charset="-122"/>
            </a:endParaRPr>
          </a:p>
          <a:p>
            <a:pPr marL="285750" indent="-285750">
              <a:lnSpc>
                <a:spcPct val="150000"/>
              </a:lnSpc>
              <a:buFont typeface="Arial" panose="020B0604020202020204" pitchFamily="34" charset="0"/>
              <a:buChar char="•"/>
            </a:pPr>
            <a:endParaRPr lang="zh-CN" altLang="en-US" dirty="0">
              <a:latin typeface="+mn-ea"/>
              <a:cs typeface="Arial Unicode MS" panose="020B0604020202020204" pitchFamily="34" charset="-122"/>
            </a:endParaRPr>
          </a:p>
        </p:txBody>
      </p:sp>
      <p:sp>
        <p:nvSpPr>
          <p:cNvPr id="70" name="任意多边形 76">
            <a:extLst>
              <a:ext uri="{FF2B5EF4-FFF2-40B4-BE49-F238E27FC236}">
                <a16:creationId xmlns:a16="http://schemas.microsoft.com/office/drawing/2014/main" id="{C8F18421-0D58-E74A-A56A-D8AA61F6B64B}"/>
              </a:ext>
            </a:extLst>
          </p:cNvPr>
          <p:cNvSpPr/>
          <p:nvPr/>
        </p:nvSpPr>
        <p:spPr>
          <a:xfrm rot="19421727" flipH="1">
            <a:off x="583232" y="4138970"/>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1" name="矩形 70">
            <a:extLst>
              <a:ext uri="{FF2B5EF4-FFF2-40B4-BE49-F238E27FC236}">
                <a16:creationId xmlns:a16="http://schemas.microsoft.com/office/drawing/2014/main" id="{3A1E3E05-A26B-814F-BC76-088BCE452BEF}"/>
              </a:ext>
            </a:extLst>
          </p:cNvPr>
          <p:cNvSpPr/>
          <p:nvPr/>
        </p:nvSpPr>
        <p:spPr>
          <a:xfrm>
            <a:off x="1157850" y="4191790"/>
            <a:ext cx="1544012" cy="400110"/>
          </a:xfrm>
          <a:prstGeom prst="rect">
            <a:avLst/>
          </a:prstGeom>
        </p:spPr>
        <p:txBody>
          <a:bodyPr wrap="none">
            <a:spAutoFit/>
          </a:bodyPr>
          <a:lstStyle/>
          <a:p>
            <a:r>
              <a:rPr lang="zh-CN" altLang="en" sz="2000" b="1" dirty="0">
                <a:latin typeface="+mn-ea"/>
                <a:cs typeface="Arial Unicode MS" panose="020B0604020202020204" pitchFamily="34" charset="-122"/>
              </a:rPr>
              <a:t>数据集</a:t>
            </a:r>
            <a:r>
              <a:rPr lang="zh-CN" altLang="en-US" sz="2000" b="1" dirty="0">
                <a:latin typeface="+mn-ea"/>
                <a:cs typeface="Arial Unicode MS" panose="020B0604020202020204" pitchFamily="34" charset="-122"/>
              </a:rPr>
              <a:t>获取</a:t>
            </a:r>
            <a:r>
              <a:rPr lang="en" altLang="zh-CN" sz="2000" b="1" dirty="0">
                <a:latin typeface="+mn-ea"/>
                <a:cs typeface="Arial Unicode MS" panose="020B0604020202020204" pitchFamily="34" charset="-122"/>
              </a:rPr>
              <a:t> </a:t>
            </a:r>
          </a:p>
        </p:txBody>
      </p:sp>
      <p:sp>
        <p:nvSpPr>
          <p:cNvPr id="72" name="矩形 71">
            <a:extLst>
              <a:ext uri="{FF2B5EF4-FFF2-40B4-BE49-F238E27FC236}">
                <a16:creationId xmlns:a16="http://schemas.microsoft.com/office/drawing/2014/main" id="{4CB2C0F0-EF2D-0840-8043-3976C496DFCE}"/>
              </a:ext>
            </a:extLst>
          </p:cNvPr>
          <p:cNvSpPr/>
          <p:nvPr/>
        </p:nvSpPr>
        <p:spPr>
          <a:xfrm>
            <a:off x="1084185" y="4740914"/>
            <a:ext cx="10696101"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en" altLang="zh-CN" dirty="0">
                <a:latin typeface="+mn-ea"/>
                <a:cs typeface="Arial Unicode MS" panose="020B0604020202020204" pitchFamily="34" charset="-122"/>
              </a:rPr>
              <a:t>Scikit-Learn</a:t>
            </a:r>
            <a:r>
              <a:rPr lang="zh-CN" altLang="en" dirty="0">
                <a:latin typeface="+mn-ea"/>
                <a:cs typeface="Arial Unicode MS" panose="020B0604020202020204" pitchFamily="34" charset="-122"/>
              </a:rPr>
              <a:t>库</a:t>
            </a:r>
            <a:r>
              <a:rPr lang="zh-CN" altLang="en-US" dirty="0">
                <a:latin typeface="+mn-ea"/>
                <a:cs typeface="Arial Unicode MS" panose="020B0604020202020204" pitchFamily="34" charset="-122"/>
              </a:rPr>
              <a:t>中调用</a:t>
            </a:r>
            <a:endParaRPr lang="en" altLang="zh-CN" dirty="0">
              <a:latin typeface="+mn-ea"/>
              <a:cs typeface="Arial Unicode MS" panose="020B0604020202020204" pitchFamily="34" charset="-122"/>
            </a:endParaRPr>
          </a:p>
          <a:p>
            <a:pPr marL="285750" indent="-285750">
              <a:lnSpc>
                <a:spcPct val="150000"/>
              </a:lnSpc>
              <a:buFont typeface="Arial" panose="020B0604020202020204" pitchFamily="34" charset="0"/>
              <a:buChar char="•"/>
            </a:pPr>
            <a:endParaRPr lang="en-US" altLang="zh-CN" dirty="0">
              <a:latin typeface="+mn-ea"/>
              <a:cs typeface="Arial Unicode MS" panose="020B0604020202020204" pitchFamily="34" charset="-122"/>
            </a:endParaRPr>
          </a:p>
        </p:txBody>
      </p:sp>
    </p:spTree>
    <p:extLst>
      <p:ext uri="{BB962C8B-B14F-4D97-AF65-F5344CB8AC3E}">
        <p14:creationId xmlns:p14="http://schemas.microsoft.com/office/powerpoint/2010/main" val="3703392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4E10E04C-E6DA-DD45-BA33-EF460B222C51}"/>
              </a:ext>
            </a:extLst>
          </p:cNvPr>
          <p:cNvPicPr>
            <a:picLocks noChangeAspect="1"/>
          </p:cNvPicPr>
          <p:nvPr/>
        </p:nvPicPr>
        <p:blipFill>
          <a:blip r:embed="rId3" cstate="print"/>
          <a:stretch>
            <a:fillRect/>
          </a:stretch>
        </p:blipFill>
        <p:spPr>
          <a:xfrm>
            <a:off x="0" y="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 altLang="zh-CN" dirty="0" err="1"/>
              <a:t>Mnist</a:t>
            </a:r>
            <a:r>
              <a:rPr lang="zh-CN" altLang="en" dirty="0"/>
              <a:t>数据集</a:t>
            </a:r>
            <a:r>
              <a:rPr lang="zh-CN" altLang="en-US" dirty="0"/>
              <a:t>查看</a:t>
            </a:r>
            <a:r>
              <a:rPr lang="en-US" altLang="zh-CN" dirty="0"/>
              <a:t>——</a:t>
            </a:r>
            <a:r>
              <a:rPr lang="zh-CN" altLang="en-US" dirty="0"/>
              <a:t>原始数据集下载</a:t>
            </a:r>
            <a:endParaRPr lang="en" altLang="zh-CN" dirty="0"/>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BB2D9C95-5DAA-7C43-9439-F06034914426}"/>
              </a:ext>
            </a:extLst>
          </p:cNvPr>
          <p:cNvPicPr>
            <a:picLocks noChangeAspect="1"/>
          </p:cNvPicPr>
          <p:nvPr/>
        </p:nvPicPr>
        <p:blipFill>
          <a:blip r:embed="rId4"/>
          <a:stretch>
            <a:fillRect/>
          </a:stretch>
        </p:blipFill>
        <p:spPr>
          <a:xfrm>
            <a:off x="8807333" y="4223175"/>
            <a:ext cx="3109904" cy="2614263"/>
          </a:xfrm>
          <a:prstGeom prst="rect">
            <a:avLst/>
          </a:prstGeom>
        </p:spPr>
      </p:pic>
      <p:sp>
        <p:nvSpPr>
          <p:cNvPr id="5" name="矩形 4">
            <a:extLst>
              <a:ext uri="{FF2B5EF4-FFF2-40B4-BE49-F238E27FC236}">
                <a16:creationId xmlns:a16="http://schemas.microsoft.com/office/drawing/2014/main" id="{E9CBF387-33A9-AA43-A10A-3FF2D3AC6CDF}"/>
              </a:ext>
            </a:extLst>
          </p:cNvPr>
          <p:cNvSpPr/>
          <p:nvPr/>
        </p:nvSpPr>
        <p:spPr>
          <a:xfrm>
            <a:off x="1084184" y="1913694"/>
            <a:ext cx="9111267"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图片是以字节的形式进行存储</a:t>
            </a:r>
            <a:r>
              <a:rPr lang="en-US" altLang="zh-CN" dirty="0">
                <a:latin typeface="+mn-ea"/>
                <a:cs typeface="Arial Unicode MS" panose="020B0604020202020204" pitchFamily="34" charset="-122"/>
              </a:rPr>
              <a:t>, </a:t>
            </a:r>
            <a:r>
              <a:rPr lang="zh-CN" altLang="en-US" dirty="0">
                <a:latin typeface="+mn-ea"/>
                <a:cs typeface="Arial Unicode MS" panose="020B0604020202020204" pitchFamily="34" charset="-122"/>
              </a:rPr>
              <a:t>需要读取到 </a:t>
            </a:r>
            <a:r>
              <a:rPr lang="en" altLang="zh-CN" dirty="0">
                <a:latin typeface="+mn-ea"/>
                <a:cs typeface="Arial Unicode MS" panose="020B0604020202020204" pitchFamily="34" charset="-122"/>
              </a:rPr>
              <a:t>NumPy array </a:t>
            </a:r>
            <a:r>
              <a:rPr lang="zh-CN" altLang="en-US" dirty="0">
                <a:latin typeface="+mn-ea"/>
                <a:cs typeface="Arial Unicode MS" panose="020B0604020202020204" pitchFamily="34" charset="-122"/>
              </a:rPr>
              <a:t>中</a:t>
            </a:r>
            <a:r>
              <a:rPr lang="en-US" altLang="zh-CN" dirty="0">
                <a:latin typeface="+mn-ea"/>
                <a:cs typeface="Arial Unicode MS" panose="020B0604020202020204" pitchFamily="34" charset="-122"/>
              </a:rPr>
              <a:t>, </a:t>
            </a:r>
            <a:r>
              <a:rPr lang="zh-CN" altLang="en-US" dirty="0">
                <a:latin typeface="+mn-ea"/>
                <a:cs typeface="Arial Unicode MS" panose="020B0604020202020204" pitchFamily="34" charset="-122"/>
              </a:rPr>
              <a:t>以便训练和测试算法</a:t>
            </a:r>
            <a:endParaRPr lang="en-US" altLang="zh-CN" dirty="0">
              <a:latin typeface="+mn-ea"/>
              <a:cs typeface="Arial Unicode MS" panose="020B0604020202020204" pitchFamily="34" charset="-122"/>
            </a:endParaRPr>
          </a:p>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由于数据存储的特殊性，按照指定方法读取即可</a:t>
            </a:r>
          </a:p>
        </p:txBody>
      </p:sp>
      <p:sp>
        <p:nvSpPr>
          <p:cNvPr id="70" name="任意多边形 76">
            <a:extLst>
              <a:ext uri="{FF2B5EF4-FFF2-40B4-BE49-F238E27FC236}">
                <a16:creationId xmlns:a16="http://schemas.microsoft.com/office/drawing/2014/main" id="{85876F45-0CC8-D442-A956-37987DD566B3}"/>
              </a:ext>
            </a:extLst>
          </p:cNvPr>
          <p:cNvSpPr/>
          <p:nvPr/>
        </p:nvSpPr>
        <p:spPr>
          <a:xfrm rot="19421727" flipH="1">
            <a:off x="505672" y="1130351"/>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1" name="矩形 70">
            <a:extLst>
              <a:ext uri="{FF2B5EF4-FFF2-40B4-BE49-F238E27FC236}">
                <a16:creationId xmlns:a16="http://schemas.microsoft.com/office/drawing/2014/main" id="{3772F864-B8F3-DC49-A56F-21E532D5F9D0}"/>
              </a:ext>
            </a:extLst>
          </p:cNvPr>
          <p:cNvSpPr/>
          <p:nvPr/>
        </p:nvSpPr>
        <p:spPr>
          <a:xfrm>
            <a:off x="1080290" y="1183171"/>
            <a:ext cx="1210588" cy="400110"/>
          </a:xfrm>
          <a:prstGeom prst="rect">
            <a:avLst/>
          </a:prstGeom>
        </p:spPr>
        <p:txBody>
          <a:bodyPr wrap="none">
            <a:spAutoFit/>
          </a:bodyPr>
          <a:lstStyle/>
          <a:p>
            <a:r>
              <a:rPr lang="zh-CN" altLang="en-US" sz="2000" b="1" dirty="0">
                <a:latin typeface="+mn-ea"/>
                <a:cs typeface="Arial Unicode MS" panose="020B0604020202020204" pitchFamily="34" charset="-122"/>
              </a:rPr>
              <a:t>读取方式</a:t>
            </a:r>
            <a:endParaRPr lang="en" altLang="zh-CN" sz="2000" b="1" dirty="0">
              <a:latin typeface="+mn-ea"/>
              <a:cs typeface="Arial Unicode MS" panose="020B0604020202020204" pitchFamily="34" charset="-122"/>
            </a:endParaRPr>
          </a:p>
        </p:txBody>
      </p:sp>
      <p:pic>
        <p:nvPicPr>
          <p:cNvPr id="6" name="图片 5">
            <a:extLst>
              <a:ext uri="{FF2B5EF4-FFF2-40B4-BE49-F238E27FC236}">
                <a16:creationId xmlns:a16="http://schemas.microsoft.com/office/drawing/2014/main" id="{D17ECCC6-F246-6D48-AB86-C567A4AB4243}"/>
              </a:ext>
            </a:extLst>
          </p:cNvPr>
          <p:cNvPicPr>
            <a:picLocks noChangeAspect="1"/>
          </p:cNvPicPr>
          <p:nvPr/>
        </p:nvPicPr>
        <p:blipFill>
          <a:blip r:embed="rId5"/>
          <a:stretch>
            <a:fillRect/>
          </a:stretch>
        </p:blipFill>
        <p:spPr>
          <a:xfrm>
            <a:off x="1256870" y="5919930"/>
            <a:ext cx="6578600" cy="609600"/>
          </a:xfrm>
          <a:prstGeom prst="rect">
            <a:avLst/>
          </a:prstGeom>
        </p:spPr>
      </p:pic>
      <p:sp>
        <p:nvSpPr>
          <p:cNvPr id="72" name="任意多边形 76">
            <a:extLst>
              <a:ext uri="{FF2B5EF4-FFF2-40B4-BE49-F238E27FC236}">
                <a16:creationId xmlns:a16="http://schemas.microsoft.com/office/drawing/2014/main" id="{60BECA68-72A4-224C-8115-27AB26607E53}"/>
              </a:ext>
            </a:extLst>
          </p:cNvPr>
          <p:cNvSpPr/>
          <p:nvPr/>
        </p:nvSpPr>
        <p:spPr>
          <a:xfrm rot="19421727" flipH="1">
            <a:off x="368721" y="5124787"/>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3" name="矩形 72">
            <a:extLst>
              <a:ext uri="{FF2B5EF4-FFF2-40B4-BE49-F238E27FC236}">
                <a16:creationId xmlns:a16="http://schemas.microsoft.com/office/drawing/2014/main" id="{F66A9E0B-70B4-D446-8338-463222070318}"/>
              </a:ext>
            </a:extLst>
          </p:cNvPr>
          <p:cNvSpPr/>
          <p:nvPr/>
        </p:nvSpPr>
        <p:spPr>
          <a:xfrm>
            <a:off x="943339" y="5177607"/>
            <a:ext cx="3005951" cy="400110"/>
          </a:xfrm>
          <a:prstGeom prst="rect">
            <a:avLst/>
          </a:prstGeom>
        </p:spPr>
        <p:txBody>
          <a:bodyPr wrap="none">
            <a:spAutoFit/>
          </a:bodyPr>
          <a:lstStyle/>
          <a:p>
            <a:r>
              <a:rPr lang="zh-CN" altLang="en-US" sz="2000" b="1" dirty="0">
                <a:latin typeface="+mn-ea"/>
                <a:cs typeface="Arial Unicode MS" panose="020B0604020202020204" pitchFamily="34" charset="-122"/>
              </a:rPr>
              <a:t>训练数据复原成图像查看</a:t>
            </a:r>
            <a:endParaRPr lang="en" altLang="zh-CN" sz="2000" b="1" dirty="0">
              <a:latin typeface="+mn-ea"/>
              <a:cs typeface="Arial Unicode MS" panose="020B0604020202020204" pitchFamily="34" charset="-122"/>
            </a:endParaRPr>
          </a:p>
        </p:txBody>
      </p:sp>
      <p:pic>
        <p:nvPicPr>
          <p:cNvPr id="8" name="图片 7">
            <a:extLst>
              <a:ext uri="{FF2B5EF4-FFF2-40B4-BE49-F238E27FC236}">
                <a16:creationId xmlns:a16="http://schemas.microsoft.com/office/drawing/2014/main" id="{7C0D1062-5997-F34F-AAC9-41B3865E06C3}"/>
              </a:ext>
            </a:extLst>
          </p:cNvPr>
          <p:cNvPicPr>
            <a:picLocks noChangeAspect="1"/>
          </p:cNvPicPr>
          <p:nvPr/>
        </p:nvPicPr>
        <p:blipFill>
          <a:blip r:embed="rId6"/>
          <a:stretch>
            <a:fillRect/>
          </a:stretch>
        </p:blipFill>
        <p:spPr>
          <a:xfrm>
            <a:off x="1118419" y="3000277"/>
            <a:ext cx="8026400" cy="609600"/>
          </a:xfrm>
          <a:prstGeom prst="rect">
            <a:avLst/>
          </a:prstGeom>
        </p:spPr>
      </p:pic>
      <p:pic>
        <p:nvPicPr>
          <p:cNvPr id="9" name="图片 8">
            <a:extLst>
              <a:ext uri="{FF2B5EF4-FFF2-40B4-BE49-F238E27FC236}">
                <a16:creationId xmlns:a16="http://schemas.microsoft.com/office/drawing/2014/main" id="{8B900C1F-A955-B14C-A84B-D2C722486F78}"/>
              </a:ext>
            </a:extLst>
          </p:cNvPr>
          <p:cNvPicPr>
            <a:picLocks noChangeAspect="1"/>
          </p:cNvPicPr>
          <p:nvPr/>
        </p:nvPicPr>
        <p:blipFill>
          <a:blip r:embed="rId7"/>
          <a:stretch>
            <a:fillRect/>
          </a:stretch>
        </p:blipFill>
        <p:spPr>
          <a:xfrm>
            <a:off x="1095603" y="3800257"/>
            <a:ext cx="9944100" cy="622300"/>
          </a:xfrm>
          <a:prstGeom prst="rect">
            <a:avLst/>
          </a:prstGeom>
        </p:spPr>
      </p:pic>
    </p:spTree>
    <p:extLst>
      <p:ext uri="{BB962C8B-B14F-4D97-AF65-F5344CB8AC3E}">
        <p14:creationId xmlns:p14="http://schemas.microsoft.com/office/powerpoint/2010/main" val="195507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4E10E04C-E6DA-DD45-BA33-EF460B222C51}"/>
              </a:ext>
            </a:extLst>
          </p:cNvPr>
          <p:cNvPicPr>
            <a:picLocks noChangeAspect="1"/>
          </p:cNvPicPr>
          <p:nvPr/>
        </p:nvPicPr>
        <p:blipFill>
          <a:blip r:embed="rId3" cstate="print"/>
          <a:stretch>
            <a:fillRect/>
          </a:stretch>
        </p:blipFill>
        <p:spPr>
          <a:xfrm>
            <a:off x="0" y="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6" name="标题 1"/>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 altLang="zh-CN" dirty="0" err="1"/>
              <a:t>Mnist</a:t>
            </a:r>
            <a:r>
              <a:rPr lang="zh-CN" altLang="en" dirty="0"/>
              <a:t>数据集</a:t>
            </a:r>
            <a:r>
              <a:rPr lang="zh-CN" altLang="en-US" dirty="0"/>
              <a:t>查看</a:t>
            </a:r>
            <a:r>
              <a:rPr lang="en-US" altLang="zh-CN" dirty="0"/>
              <a:t>——</a:t>
            </a:r>
            <a:r>
              <a:rPr lang="en" altLang="zh-CN" dirty="0" err="1">
                <a:latin typeface="+mn-ea"/>
                <a:cs typeface="Arial Unicode MS" panose="020B0604020202020204" pitchFamily="34" charset="-122"/>
              </a:rPr>
              <a:t>Scikit</a:t>
            </a:r>
            <a:r>
              <a:rPr lang="en" altLang="zh-CN" dirty="0">
                <a:latin typeface="+mn-ea"/>
                <a:cs typeface="Arial Unicode MS" panose="020B0604020202020204" pitchFamily="34" charset="-122"/>
              </a:rPr>
              <a:t>-Learn</a:t>
            </a:r>
            <a:r>
              <a:rPr lang="zh-CN" altLang="en" dirty="0">
                <a:latin typeface="+mn-ea"/>
                <a:cs typeface="Arial Unicode MS" panose="020B0604020202020204" pitchFamily="34" charset="-122"/>
              </a:rPr>
              <a:t>库</a:t>
            </a:r>
            <a:r>
              <a:rPr lang="zh-CN" altLang="en-US" dirty="0">
                <a:latin typeface="+mn-ea"/>
                <a:cs typeface="Arial Unicode MS" panose="020B0604020202020204" pitchFamily="34" charset="-122"/>
              </a:rPr>
              <a:t>中调用</a:t>
            </a:r>
            <a:endParaRPr lang="en" altLang="zh-CN" dirty="0"/>
          </a:p>
        </p:txBody>
      </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0" name="任意多边形 76">
            <a:extLst>
              <a:ext uri="{FF2B5EF4-FFF2-40B4-BE49-F238E27FC236}">
                <a16:creationId xmlns:a16="http://schemas.microsoft.com/office/drawing/2014/main" id="{85876F45-0CC8-D442-A956-37987DD566B3}"/>
              </a:ext>
            </a:extLst>
          </p:cNvPr>
          <p:cNvSpPr/>
          <p:nvPr/>
        </p:nvSpPr>
        <p:spPr>
          <a:xfrm rot="19421727" flipH="1">
            <a:off x="505672" y="1130351"/>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1" name="矩形 70">
            <a:extLst>
              <a:ext uri="{FF2B5EF4-FFF2-40B4-BE49-F238E27FC236}">
                <a16:creationId xmlns:a16="http://schemas.microsoft.com/office/drawing/2014/main" id="{3772F864-B8F3-DC49-A56F-21E532D5F9D0}"/>
              </a:ext>
            </a:extLst>
          </p:cNvPr>
          <p:cNvSpPr/>
          <p:nvPr/>
        </p:nvSpPr>
        <p:spPr>
          <a:xfrm>
            <a:off x="1080290" y="1183171"/>
            <a:ext cx="1210588" cy="400110"/>
          </a:xfrm>
          <a:prstGeom prst="rect">
            <a:avLst/>
          </a:prstGeom>
        </p:spPr>
        <p:txBody>
          <a:bodyPr wrap="none">
            <a:spAutoFit/>
          </a:bodyPr>
          <a:lstStyle/>
          <a:p>
            <a:r>
              <a:rPr lang="zh-CN" altLang="en-US" sz="2000" b="1" dirty="0">
                <a:latin typeface="+mn-ea"/>
                <a:cs typeface="Arial Unicode MS" panose="020B0604020202020204" pitchFamily="34" charset="-122"/>
              </a:rPr>
              <a:t>读取方式</a:t>
            </a:r>
            <a:endParaRPr lang="en" altLang="zh-CN" sz="2000" b="1" dirty="0">
              <a:latin typeface="+mn-ea"/>
              <a:cs typeface="Arial Unicode MS" panose="020B0604020202020204" pitchFamily="34" charset="-122"/>
            </a:endParaRPr>
          </a:p>
        </p:txBody>
      </p:sp>
      <p:sp>
        <p:nvSpPr>
          <p:cNvPr id="72" name="任意多边形 76">
            <a:extLst>
              <a:ext uri="{FF2B5EF4-FFF2-40B4-BE49-F238E27FC236}">
                <a16:creationId xmlns:a16="http://schemas.microsoft.com/office/drawing/2014/main" id="{60BECA68-72A4-224C-8115-27AB26607E53}"/>
              </a:ext>
            </a:extLst>
          </p:cNvPr>
          <p:cNvSpPr/>
          <p:nvPr/>
        </p:nvSpPr>
        <p:spPr>
          <a:xfrm rot="19421727" flipH="1">
            <a:off x="500492" y="3276440"/>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3" name="矩形 72">
            <a:extLst>
              <a:ext uri="{FF2B5EF4-FFF2-40B4-BE49-F238E27FC236}">
                <a16:creationId xmlns:a16="http://schemas.microsoft.com/office/drawing/2014/main" id="{F66A9E0B-70B4-D446-8338-463222070318}"/>
              </a:ext>
            </a:extLst>
          </p:cNvPr>
          <p:cNvSpPr/>
          <p:nvPr/>
        </p:nvSpPr>
        <p:spPr>
          <a:xfrm>
            <a:off x="1075110" y="3329260"/>
            <a:ext cx="3005951" cy="400110"/>
          </a:xfrm>
          <a:prstGeom prst="rect">
            <a:avLst/>
          </a:prstGeom>
        </p:spPr>
        <p:txBody>
          <a:bodyPr wrap="none">
            <a:spAutoFit/>
          </a:bodyPr>
          <a:lstStyle/>
          <a:p>
            <a:r>
              <a:rPr lang="zh-CN" altLang="en-US" sz="2000" b="1" dirty="0">
                <a:latin typeface="+mn-ea"/>
                <a:cs typeface="Arial Unicode MS" panose="020B0604020202020204" pitchFamily="34" charset="-122"/>
              </a:rPr>
              <a:t>数据可视化和降维可视化</a:t>
            </a:r>
            <a:endParaRPr lang="en" altLang="zh-CN" sz="2000" b="1" dirty="0">
              <a:latin typeface="+mn-ea"/>
              <a:cs typeface="Arial Unicode MS" panose="020B0604020202020204" pitchFamily="34" charset="-122"/>
            </a:endParaRPr>
          </a:p>
        </p:txBody>
      </p:sp>
      <p:pic>
        <p:nvPicPr>
          <p:cNvPr id="4" name="图片 3">
            <a:extLst>
              <a:ext uri="{FF2B5EF4-FFF2-40B4-BE49-F238E27FC236}">
                <a16:creationId xmlns:a16="http://schemas.microsoft.com/office/drawing/2014/main" id="{A5A9D87F-5723-5445-87B2-ED847E8D7623}"/>
              </a:ext>
            </a:extLst>
          </p:cNvPr>
          <p:cNvPicPr>
            <a:picLocks noChangeAspect="1"/>
          </p:cNvPicPr>
          <p:nvPr/>
        </p:nvPicPr>
        <p:blipFill>
          <a:blip r:embed="rId4"/>
          <a:stretch>
            <a:fillRect/>
          </a:stretch>
        </p:blipFill>
        <p:spPr>
          <a:xfrm>
            <a:off x="2578085" y="3847607"/>
            <a:ext cx="2768417" cy="2969127"/>
          </a:xfrm>
          <a:prstGeom prst="rect">
            <a:avLst/>
          </a:prstGeom>
        </p:spPr>
      </p:pic>
      <p:pic>
        <p:nvPicPr>
          <p:cNvPr id="7" name="图片 6">
            <a:extLst>
              <a:ext uri="{FF2B5EF4-FFF2-40B4-BE49-F238E27FC236}">
                <a16:creationId xmlns:a16="http://schemas.microsoft.com/office/drawing/2014/main" id="{F48B18E9-F2DB-3B42-9D22-A7620A24EBD2}"/>
              </a:ext>
            </a:extLst>
          </p:cNvPr>
          <p:cNvPicPr>
            <a:picLocks noChangeAspect="1"/>
          </p:cNvPicPr>
          <p:nvPr/>
        </p:nvPicPr>
        <p:blipFill>
          <a:blip r:embed="rId5"/>
          <a:stretch>
            <a:fillRect/>
          </a:stretch>
        </p:blipFill>
        <p:spPr>
          <a:xfrm>
            <a:off x="6484966" y="3898899"/>
            <a:ext cx="3471031" cy="2917835"/>
          </a:xfrm>
          <a:prstGeom prst="rect">
            <a:avLst/>
          </a:prstGeom>
        </p:spPr>
      </p:pic>
      <p:pic>
        <p:nvPicPr>
          <p:cNvPr id="10" name="图片 9">
            <a:extLst>
              <a:ext uri="{FF2B5EF4-FFF2-40B4-BE49-F238E27FC236}">
                <a16:creationId xmlns:a16="http://schemas.microsoft.com/office/drawing/2014/main" id="{6492D653-5A15-4B49-9DA0-222CA99F0AC2}"/>
              </a:ext>
            </a:extLst>
          </p:cNvPr>
          <p:cNvPicPr>
            <a:picLocks noChangeAspect="1"/>
          </p:cNvPicPr>
          <p:nvPr/>
        </p:nvPicPr>
        <p:blipFill>
          <a:blip r:embed="rId6"/>
          <a:stretch>
            <a:fillRect/>
          </a:stretch>
        </p:blipFill>
        <p:spPr>
          <a:xfrm>
            <a:off x="4086241" y="1582998"/>
            <a:ext cx="4233263" cy="871818"/>
          </a:xfrm>
          <a:prstGeom prst="rect">
            <a:avLst/>
          </a:prstGeom>
        </p:spPr>
      </p:pic>
      <p:sp>
        <p:nvSpPr>
          <p:cNvPr id="77" name="矩形 76">
            <a:extLst>
              <a:ext uri="{FF2B5EF4-FFF2-40B4-BE49-F238E27FC236}">
                <a16:creationId xmlns:a16="http://schemas.microsoft.com/office/drawing/2014/main" id="{FDB9E813-8E22-3746-82F7-FD30024832B2}"/>
              </a:ext>
            </a:extLst>
          </p:cNvPr>
          <p:cNvSpPr/>
          <p:nvPr/>
        </p:nvSpPr>
        <p:spPr>
          <a:xfrm>
            <a:off x="1136936" y="2542735"/>
            <a:ext cx="9111267" cy="45890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是一个小数据集，包含</a:t>
            </a:r>
            <a:r>
              <a:rPr lang="en-US" altLang="zh-CN" dirty="0">
                <a:latin typeface="+mn-ea"/>
                <a:cs typeface="Arial Unicode MS" panose="020B0604020202020204" pitchFamily="34" charset="-122"/>
              </a:rPr>
              <a:t>1797</a:t>
            </a:r>
            <a:r>
              <a:rPr lang="zh-CN" altLang="en-US" dirty="0">
                <a:latin typeface="+mn-ea"/>
                <a:cs typeface="Arial Unicode MS" panose="020B0604020202020204" pitchFamily="34" charset="-122"/>
              </a:rPr>
              <a:t>个样本，每张图像大小为</a:t>
            </a:r>
            <a:r>
              <a:rPr lang="en-US" altLang="zh-CN" dirty="0">
                <a:latin typeface="+mn-ea"/>
                <a:cs typeface="Arial Unicode MS" panose="020B0604020202020204" pitchFamily="34" charset="-122"/>
              </a:rPr>
              <a:t>8</a:t>
            </a:r>
            <a:r>
              <a:rPr lang="zh-CN" altLang="en-US" dirty="0">
                <a:latin typeface="+mn-ea"/>
                <a:cs typeface="Arial Unicode MS" panose="020B0604020202020204" pitchFamily="34" charset="-122"/>
              </a:rPr>
              <a:t>*</a:t>
            </a:r>
            <a:r>
              <a:rPr lang="en-US" altLang="zh-CN" dirty="0">
                <a:latin typeface="+mn-ea"/>
                <a:cs typeface="Arial Unicode MS" panose="020B0604020202020204" pitchFamily="34" charset="-122"/>
              </a:rPr>
              <a:t>8</a:t>
            </a:r>
            <a:endParaRPr lang="zh-CN" altLang="en-US" dirty="0">
              <a:latin typeface="+mn-ea"/>
              <a:cs typeface="Arial Unicode MS" panose="020B0604020202020204" pitchFamily="34" charset="-122"/>
            </a:endParaRPr>
          </a:p>
        </p:txBody>
      </p:sp>
    </p:spTree>
    <p:extLst>
      <p:ext uri="{BB962C8B-B14F-4D97-AF65-F5344CB8AC3E}">
        <p14:creationId xmlns:p14="http://schemas.microsoft.com/office/powerpoint/2010/main" val="3987497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3" cstate="print"/>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3330"/>
            <a:chOff x="872775" y="2487402"/>
            <a:chExt cx="3458058" cy="923330"/>
          </a:xfrm>
        </p:grpSpPr>
        <p:sp>
          <p:nvSpPr>
            <p:cNvPr id="4" name="文本框 3"/>
            <p:cNvSpPr txBox="1"/>
            <p:nvPr/>
          </p:nvSpPr>
          <p:spPr>
            <a:xfrm>
              <a:off x="872775" y="2487402"/>
              <a:ext cx="32698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3</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5391601" y="2827744"/>
            <a:ext cx="5926076" cy="830997"/>
          </a:xfrm>
          <a:prstGeom prst="rect">
            <a:avLst/>
          </a:prstGeom>
          <a:noFill/>
        </p:spPr>
        <p:txBody>
          <a:bodyPr wrap="square" rtlCol="0">
            <a:spAutoFit/>
          </a:bodyPr>
          <a:lstStyle/>
          <a:p>
            <a:pPr lvl="0" algn="ctr">
              <a:defRPr/>
            </a:pPr>
            <a:r>
              <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基于</a:t>
            </a:r>
            <a:r>
              <a:rPr kumimoji="0" lang="en-US" altLang="zh-CN" sz="4800" b="1" i="0" u="none" strike="noStrike" kern="1200" cap="none" normalizeH="0" noProof="0" dirty="0" err="1">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sklean</a:t>
            </a:r>
            <a:r>
              <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库的分类</a:t>
            </a:r>
          </a:p>
        </p:txBody>
      </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3259584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4E10E04C-E6DA-DD45-BA33-EF460B222C51}"/>
              </a:ext>
            </a:extLst>
          </p:cNvPr>
          <p:cNvPicPr>
            <a:picLocks noChangeAspect="1"/>
          </p:cNvPicPr>
          <p:nvPr/>
        </p:nvPicPr>
        <p:blipFill>
          <a:blip r:embed="rId3" cstate="print"/>
          <a:stretch>
            <a:fillRect/>
          </a:stretch>
        </p:blipFill>
        <p:spPr>
          <a:xfrm>
            <a:off x="0" y="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0" name="标题 1">
            <a:extLst>
              <a:ext uri="{FF2B5EF4-FFF2-40B4-BE49-F238E27FC236}">
                <a16:creationId xmlns:a16="http://schemas.microsoft.com/office/drawing/2014/main" id="{5D466242-29F5-8948-A240-B0975CE39512}"/>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微软雅黑" panose="020B0503020204020204" pitchFamily="34" charset="-122"/>
                <a:ea typeface="微软雅黑" panose="020B0503020204020204" pitchFamily="34" charset="-122"/>
              </a:rPr>
              <a:t>分类器及评估参数</a:t>
            </a:r>
            <a:r>
              <a:rPr lang="en-US" altLang="zh-CN" dirty="0">
                <a:latin typeface="微软雅黑" panose="020B0503020204020204" pitchFamily="34" charset="-122"/>
                <a:ea typeface="微软雅黑" panose="020B0503020204020204" pitchFamily="34" charset="-122"/>
              </a:rPr>
              <a:t>——SVM</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81" name="任意多边形 76">
            <a:extLst>
              <a:ext uri="{FF2B5EF4-FFF2-40B4-BE49-F238E27FC236}">
                <a16:creationId xmlns:a16="http://schemas.microsoft.com/office/drawing/2014/main" id="{27F43D31-B3DE-8C43-AFBA-30A81934A015}"/>
              </a:ext>
            </a:extLst>
          </p:cNvPr>
          <p:cNvSpPr/>
          <p:nvPr/>
        </p:nvSpPr>
        <p:spPr>
          <a:xfrm rot="19421727" flipH="1">
            <a:off x="505672" y="1130351"/>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82" name="矩形 81">
            <a:extLst>
              <a:ext uri="{FF2B5EF4-FFF2-40B4-BE49-F238E27FC236}">
                <a16:creationId xmlns:a16="http://schemas.microsoft.com/office/drawing/2014/main" id="{5AAAE8F0-CBD3-3247-A4CF-0A487B79A79C}"/>
              </a:ext>
            </a:extLst>
          </p:cNvPr>
          <p:cNvSpPr/>
          <p:nvPr/>
        </p:nvSpPr>
        <p:spPr>
          <a:xfrm>
            <a:off x="1080290" y="1183171"/>
            <a:ext cx="697627" cy="400110"/>
          </a:xfrm>
          <a:prstGeom prst="rect">
            <a:avLst/>
          </a:prstGeom>
        </p:spPr>
        <p:txBody>
          <a:bodyPr wrap="none">
            <a:spAutoFit/>
          </a:bodyPr>
          <a:lstStyle/>
          <a:p>
            <a:r>
              <a:rPr lang="zh-CN" altLang="en-US" sz="2000" b="1" dirty="0">
                <a:latin typeface="+mn-ea"/>
                <a:cs typeface="Arial Unicode MS" panose="020B0604020202020204" pitchFamily="34" charset="-122"/>
              </a:rPr>
              <a:t>训练</a:t>
            </a:r>
            <a:endParaRPr lang="en" altLang="zh-CN" sz="2000" b="1" dirty="0">
              <a:latin typeface="+mn-ea"/>
              <a:cs typeface="Arial Unicode MS" panose="020B0604020202020204" pitchFamily="34" charset="-122"/>
            </a:endParaRPr>
          </a:p>
        </p:txBody>
      </p:sp>
      <p:sp>
        <p:nvSpPr>
          <p:cNvPr id="83" name="任意多边形 76">
            <a:extLst>
              <a:ext uri="{FF2B5EF4-FFF2-40B4-BE49-F238E27FC236}">
                <a16:creationId xmlns:a16="http://schemas.microsoft.com/office/drawing/2014/main" id="{00D0CC74-C7CA-2A4B-BB65-AF0035438F0A}"/>
              </a:ext>
            </a:extLst>
          </p:cNvPr>
          <p:cNvSpPr/>
          <p:nvPr/>
        </p:nvSpPr>
        <p:spPr>
          <a:xfrm rot="19421727" flipH="1">
            <a:off x="505672" y="4713802"/>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84" name="矩形 83">
            <a:extLst>
              <a:ext uri="{FF2B5EF4-FFF2-40B4-BE49-F238E27FC236}">
                <a16:creationId xmlns:a16="http://schemas.microsoft.com/office/drawing/2014/main" id="{FDE08325-108A-DD4C-B3CF-27827B303969}"/>
              </a:ext>
            </a:extLst>
          </p:cNvPr>
          <p:cNvSpPr/>
          <p:nvPr/>
        </p:nvSpPr>
        <p:spPr>
          <a:xfrm>
            <a:off x="1080290" y="4766622"/>
            <a:ext cx="1210588" cy="400110"/>
          </a:xfrm>
          <a:prstGeom prst="rect">
            <a:avLst/>
          </a:prstGeom>
        </p:spPr>
        <p:txBody>
          <a:bodyPr wrap="none">
            <a:spAutoFit/>
          </a:bodyPr>
          <a:lstStyle/>
          <a:p>
            <a:r>
              <a:rPr lang="zh-CN" altLang="en-US" sz="2000" b="1" dirty="0">
                <a:latin typeface="+mn-ea"/>
                <a:cs typeface="Arial Unicode MS" panose="020B0604020202020204" pitchFamily="34" charset="-122"/>
              </a:rPr>
              <a:t>测试结果</a:t>
            </a:r>
            <a:endParaRPr lang="en" altLang="zh-CN" sz="2000" b="1" dirty="0">
              <a:latin typeface="+mn-ea"/>
              <a:cs typeface="Arial Unicode MS" panose="020B0604020202020204" pitchFamily="34" charset="-122"/>
            </a:endParaRPr>
          </a:p>
        </p:txBody>
      </p:sp>
      <p:pic>
        <p:nvPicPr>
          <p:cNvPr id="70" name="图片 69">
            <a:extLst>
              <a:ext uri="{FF2B5EF4-FFF2-40B4-BE49-F238E27FC236}">
                <a16:creationId xmlns:a16="http://schemas.microsoft.com/office/drawing/2014/main" id="{FEBB0511-1A0B-5541-8014-7DE6009A5E20}"/>
              </a:ext>
            </a:extLst>
          </p:cNvPr>
          <p:cNvPicPr>
            <a:picLocks noChangeAspect="1"/>
          </p:cNvPicPr>
          <p:nvPr/>
        </p:nvPicPr>
        <p:blipFill rotWithShape="1">
          <a:blip r:embed="rId4"/>
          <a:srcRect b="20975"/>
          <a:stretch/>
        </p:blipFill>
        <p:spPr>
          <a:xfrm>
            <a:off x="3772731" y="4294783"/>
            <a:ext cx="5029200" cy="2428746"/>
          </a:xfrm>
          <a:prstGeom prst="rect">
            <a:avLst/>
          </a:prstGeom>
        </p:spPr>
      </p:pic>
      <p:pic>
        <p:nvPicPr>
          <p:cNvPr id="71" name="图片 70">
            <a:extLst>
              <a:ext uri="{FF2B5EF4-FFF2-40B4-BE49-F238E27FC236}">
                <a16:creationId xmlns:a16="http://schemas.microsoft.com/office/drawing/2014/main" id="{B31B4587-FCD3-7743-B1C3-23B344485721}"/>
              </a:ext>
            </a:extLst>
          </p:cNvPr>
          <p:cNvPicPr>
            <a:picLocks noChangeAspect="1"/>
          </p:cNvPicPr>
          <p:nvPr/>
        </p:nvPicPr>
        <p:blipFill>
          <a:blip r:embed="rId5"/>
          <a:stretch>
            <a:fillRect/>
          </a:stretch>
        </p:blipFill>
        <p:spPr>
          <a:xfrm>
            <a:off x="2125066" y="1362666"/>
            <a:ext cx="7717059" cy="2572353"/>
          </a:xfrm>
          <a:prstGeom prst="rect">
            <a:avLst/>
          </a:prstGeom>
        </p:spPr>
      </p:pic>
    </p:spTree>
    <p:extLst>
      <p:ext uri="{BB962C8B-B14F-4D97-AF65-F5344CB8AC3E}">
        <p14:creationId xmlns:p14="http://schemas.microsoft.com/office/powerpoint/2010/main" val="42602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4E10E04C-E6DA-DD45-BA33-EF460B222C51}"/>
              </a:ext>
            </a:extLst>
          </p:cNvPr>
          <p:cNvPicPr>
            <a:picLocks noChangeAspect="1"/>
          </p:cNvPicPr>
          <p:nvPr/>
        </p:nvPicPr>
        <p:blipFill>
          <a:blip r:embed="rId3" cstate="print"/>
          <a:stretch>
            <a:fillRect/>
          </a:stretch>
        </p:blipFill>
        <p:spPr>
          <a:xfrm>
            <a:off x="0" y="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0" name="标题 1">
            <a:extLst>
              <a:ext uri="{FF2B5EF4-FFF2-40B4-BE49-F238E27FC236}">
                <a16:creationId xmlns:a16="http://schemas.microsoft.com/office/drawing/2014/main" id="{5D466242-29F5-8948-A240-B0975CE39512}"/>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微软雅黑" panose="020B0503020204020204" pitchFamily="34" charset="-122"/>
                <a:ea typeface="微软雅黑" panose="020B0503020204020204" pitchFamily="34" charset="-122"/>
              </a:rPr>
              <a:t>分类器及评估参数</a:t>
            </a:r>
            <a:r>
              <a:rPr lang="en-US" altLang="zh-CN" dirty="0">
                <a:latin typeface="微软雅黑" panose="020B0503020204020204" pitchFamily="34" charset="-122"/>
                <a:ea typeface="微软雅黑" panose="020B0503020204020204" pitchFamily="34" charset="-122"/>
              </a:rPr>
              <a:t>——KNN</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任意多边形 76">
            <a:extLst>
              <a:ext uri="{FF2B5EF4-FFF2-40B4-BE49-F238E27FC236}">
                <a16:creationId xmlns:a16="http://schemas.microsoft.com/office/drawing/2014/main" id="{729841A5-3BE6-184C-BDAE-44B2EE617AD6}"/>
              </a:ext>
            </a:extLst>
          </p:cNvPr>
          <p:cNvSpPr/>
          <p:nvPr/>
        </p:nvSpPr>
        <p:spPr>
          <a:xfrm rot="19421727" flipH="1">
            <a:off x="505672" y="1130351"/>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3" name="矩形 72">
            <a:extLst>
              <a:ext uri="{FF2B5EF4-FFF2-40B4-BE49-F238E27FC236}">
                <a16:creationId xmlns:a16="http://schemas.microsoft.com/office/drawing/2014/main" id="{AB2F16FB-9084-DB46-9801-53945EC01AE4}"/>
              </a:ext>
            </a:extLst>
          </p:cNvPr>
          <p:cNvSpPr/>
          <p:nvPr/>
        </p:nvSpPr>
        <p:spPr>
          <a:xfrm>
            <a:off x="1080290" y="1183171"/>
            <a:ext cx="697627" cy="400110"/>
          </a:xfrm>
          <a:prstGeom prst="rect">
            <a:avLst/>
          </a:prstGeom>
        </p:spPr>
        <p:txBody>
          <a:bodyPr wrap="none">
            <a:spAutoFit/>
          </a:bodyPr>
          <a:lstStyle/>
          <a:p>
            <a:r>
              <a:rPr lang="zh-CN" altLang="en-US" sz="2000" b="1" dirty="0">
                <a:latin typeface="+mn-ea"/>
                <a:cs typeface="Arial Unicode MS" panose="020B0604020202020204" pitchFamily="34" charset="-122"/>
              </a:rPr>
              <a:t>训练</a:t>
            </a:r>
            <a:endParaRPr lang="en" altLang="zh-CN" sz="2000" b="1" dirty="0">
              <a:latin typeface="+mn-ea"/>
              <a:cs typeface="Arial Unicode MS" panose="020B0604020202020204" pitchFamily="34" charset="-122"/>
            </a:endParaRPr>
          </a:p>
        </p:txBody>
      </p:sp>
      <p:pic>
        <p:nvPicPr>
          <p:cNvPr id="2" name="图片 1">
            <a:extLst>
              <a:ext uri="{FF2B5EF4-FFF2-40B4-BE49-F238E27FC236}">
                <a16:creationId xmlns:a16="http://schemas.microsoft.com/office/drawing/2014/main" id="{81F84FF3-BD28-7A40-B34F-4D8C4DBA8FFC}"/>
              </a:ext>
            </a:extLst>
          </p:cNvPr>
          <p:cNvPicPr>
            <a:picLocks noChangeAspect="1"/>
          </p:cNvPicPr>
          <p:nvPr/>
        </p:nvPicPr>
        <p:blipFill>
          <a:blip r:embed="rId4"/>
          <a:stretch>
            <a:fillRect/>
          </a:stretch>
        </p:blipFill>
        <p:spPr>
          <a:xfrm>
            <a:off x="3119717" y="1448114"/>
            <a:ext cx="5823324" cy="506808"/>
          </a:xfrm>
          <a:prstGeom prst="rect">
            <a:avLst/>
          </a:prstGeom>
        </p:spPr>
      </p:pic>
      <p:sp>
        <p:nvSpPr>
          <p:cNvPr id="74" name="矩形 73">
            <a:extLst>
              <a:ext uri="{FF2B5EF4-FFF2-40B4-BE49-F238E27FC236}">
                <a16:creationId xmlns:a16="http://schemas.microsoft.com/office/drawing/2014/main" id="{C1BEE6EB-5E14-8A48-B794-D0BAE8BE6AC9}"/>
              </a:ext>
            </a:extLst>
          </p:cNvPr>
          <p:cNvSpPr/>
          <p:nvPr/>
        </p:nvSpPr>
        <p:spPr>
          <a:xfrm>
            <a:off x="1097177" y="2083041"/>
            <a:ext cx="9111267"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mn-ea"/>
                <a:cs typeface="Arial Unicode MS" panose="020B0604020202020204" pitchFamily="34" charset="-122"/>
              </a:rPr>
              <a:t>KNN</a:t>
            </a:r>
            <a:r>
              <a:rPr lang="zh-CN" altLang="en-US" dirty="0">
                <a:latin typeface="+mn-ea"/>
                <a:cs typeface="Arial Unicode MS" panose="020B0604020202020204" pitchFamily="34" charset="-122"/>
              </a:rPr>
              <a:t>算法有一个非常重要的参数，可尝试比较不同参数的效果</a:t>
            </a:r>
            <a:endParaRPr lang="en-US" altLang="zh-CN" dirty="0">
              <a:latin typeface="+mn-ea"/>
              <a:cs typeface="Arial Unicode MS" panose="020B0604020202020204" pitchFamily="34" charset="-122"/>
            </a:endParaRPr>
          </a:p>
          <a:p>
            <a:pPr marL="285750" indent="-285750">
              <a:lnSpc>
                <a:spcPct val="150000"/>
              </a:lnSpc>
              <a:buFont typeface="Arial" panose="020B0604020202020204" pitchFamily="34" charset="0"/>
              <a:buChar char="•"/>
            </a:pPr>
            <a:r>
              <a:rPr lang="en-US" altLang="zh-CN" dirty="0">
                <a:latin typeface="+mn-ea"/>
                <a:cs typeface="Arial Unicode MS" panose="020B0604020202020204" pitchFamily="34" charset="-122"/>
              </a:rPr>
              <a:t>KNN</a:t>
            </a:r>
            <a:r>
              <a:rPr lang="zh-CN" altLang="en-US" dirty="0">
                <a:latin typeface="+mn-ea"/>
                <a:cs typeface="Arial Unicode MS" panose="020B0604020202020204" pitchFamily="34" charset="-122"/>
              </a:rPr>
              <a:t>算法有许多加速方法，可调用其它分类器比较加速效果</a:t>
            </a:r>
          </a:p>
        </p:txBody>
      </p:sp>
      <p:pic>
        <p:nvPicPr>
          <p:cNvPr id="3" name="图片 2">
            <a:extLst>
              <a:ext uri="{FF2B5EF4-FFF2-40B4-BE49-F238E27FC236}">
                <a16:creationId xmlns:a16="http://schemas.microsoft.com/office/drawing/2014/main" id="{C9D70FCB-970A-604E-9665-18B00D70636C}"/>
              </a:ext>
            </a:extLst>
          </p:cNvPr>
          <p:cNvPicPr>
            <a:picLocks noChangeAspect="1"/>
          </p:cNvPicPr>
          <p:nvPr/>
        </p:nvPicPr>
        <p:blipFill>
          <a:blip r:embed="rId5"/>
          <a:stretch>
            <a:fillRect/>
          </a:stretch>
        </p:blipFill>
        <p:spPr>
          <a:xfrm>
            <a:off x="3625850" y="3850216"/>
            <a:ext cx="4940300" cy="2387600"/>
          </a:xfrm>
          <a:prstGeom prst="rect">
            <a:avLst/>
          </a:prstGeom>
        </p:spPr>
      </p:pic>
      <p:sp>
        <p:nvSpPr>
          <p:cNvPr id="75" name="任意多边形 76">
            <a:extLst>
              <a:ext uri="{FF2B5EF4-FFF2-40B4-BE49-F238E27FC236}">
                <a16:creationId xmlns:a16="http://schemas.microsoft.com/office/drawing/2014/main" id="{0C036622-A138-FE4B-AF34-802A20DC533D}"/>
              </a:ext>
            </a:extLst>
          </p:cNvPr>
          <p:cNvSpPr/>
          <p:nvPr/>
        </p:nvSpPr>
        <p:spPr>
          <a:xfrm rot="19421727" flipH="1">
            <a:off x="543801" y="3213392"/>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6" name="矩形 75">
            <a:extLst>
              <a:ext uri="{FF2B5EF4-FFF2-40B4-BE49-F238E27FC236}">
                <a16:creationId xmlns:a16="http://schemas.microsoft.com/office/drawing/2014/main" id="{28AAD29A-94F3-3541-B9E9-67518CC9F02B}"/>
              </a:ext>
            </a:extLst>
          </p:cNvPr>
          <p:cNvSpPr/>
          <p:nvPr/>
        </p:nvSpPr>
        <p:spPr>
          <a:xfrm>
            <a:off x="1118419" y="3266212"/>
            <a:ext cx="1245854" cy="400110"/>
          </a:xfrm>
          <a:prstGeom prst="rect">
            <a:avLst/>
          </a:prstGeom>
        </p:spPr>
        <p:txBody>
          <a:bodyPr wrap="none">
            <a:spAutoFit/>
          </a:bodyPr>
          <a:lstStyle/>
          <a:p>
            <a:r>
              <a:rPr lang="zh-CN" altLang="en-US" sz="2000" b="1" dirty="0">
                <a:latin typeface="+mn-ea"/>
                <a:cs typeface="Arial Unicode MS" panose="020B0604020202020204" pitchFamily="34" charset="-122"/>
              </a:rPr>
              <a:t>测试结果</a:t>
            </a:r>
            <a:endParaRPr lang="en" altLang="zh-CN" sz="2000" b="1" dirty="0">
              <a:latin typeface="+mn-ea"/>
              <a:cs typeface="Arial Unicode MS" panose="020B0604020202020204" pitchFamily="34" charset="-122"/>
            </a:endParaRPr>
          </a:p>
        </p:txBody>
      </p:sp>
    </p:spTree>
    <p:extLst>
      <p:ext uri="{BB962C8B-B14F-4D97-AF65-F5344CB8AC3E}">
        <p14:creationId xmlns:p14="http://schemas.microsoft.com/office/powerpoint/2010/main" val="2526631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4E10E04C-E6DA-DD45-BA33-EF460B222C51}"/>
              </a:ext>
            </a:extLst>
          </p:cNvPr>
          <p:cNvPicPr>
            <a:picLocks noChangeAspect="1"/>
          </p:cNvPicPr>
          <p:nvPr/>
        </p:nvPicPr>
        <p:blipFill>
          <a:blip r:embed="rId3" cstate="print"/>
          <a:stretch>
            <a:fillRect/>
          </a:stretch>
        </p:blipFill>
        <p:spPr>
          <a:xfrm>
            <a:off x="0" y="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0" name="标题 1">
            <a:extLst>
              <a:ext uri="{FF2B5EF4-FFF2-40B4-BE49-F238E27FC236}">
                <a16:creationId xmlns:a16="http://schemas.microsoft.com/office/drawing/2014/main" id="{5D466242-29F5-8948-A240-B0975CE39512}"/>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微软雅黑" panose="020B0503020204020204" pitchFamily="34" charset="-122"/>
                <a:ea typeface="微软雅黑" panose="020B0503020204020204" pitchFamily="34" charset="-122"/>
              </a:rPr>
              <a:t>分类器及评估参数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朴素贝叶斯</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任意多边形 76">
            <a:extLst>
              <a:ext uri="{FF2B5EF4-FFF2-40B4-BE49-F238E27FC236}">
                <a16:creationId xmlns:a16="http://schemas.microsoft.com/office/drawing/2014/main" id="{729841A5-3BE6-184C-BDAE-44B2EE617AD6}"/>
              </a:ext>
            </a:extLst>
          </p:cNvPr>
          <p:cNvSpPr/>
          <p:nvPr/>
        </p:nvSpPr>
        <p:spPr>
          <a:xfrm rot="19421727" flipH="1">
            <a:off x="505672" y="1130351"/>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3" name="矩形 72">
            <a:extLst>
              <a:ext uri="{FF2B5EF4-FFF2-40B4-BE49-F238E27FC236}">
                <a16:creationId xmlns:a16="http://schemas.microsoft.com/office/drawing/2014/main" id="{AB2F16FB-9084-DB46-9801-53945EC01AE4}"/>
              </a:ext>
            </a:extLst>
          </p:cNvPr>
          <p:cNvSpPr/>
          <p:nvPr/>
        </p:nvSpPr>
        <p:spPr>
          <a:xfrm>
            <a:off x="1080290" y="1183171"/>
            <a:ext cx="1467068" cy="400110"/>
          </a:xfrm>
          <a:prstGeom prst="rect">
            <a:avLst/>
          </a:prstGeom>
        </p:spPr>
        <p:txBody>
          <a:bodyPr wrap="none">
            <a:spAutoFit/>
          </a:bodyPr>
          <a:lstStyle/>
          <a:p>
            <a:r>
              <a:rPr lang="zh-CN" altLang="en-US" sz="2000" b="1" dirty="0">
                <a:latin typeface="+mn-ea"/>
                <a:cs typeface="Arial Unicode MS" panose="020B0604020202020204" pitchFamily="34" charset="-122"/>
              </a:rPr>
              <a:t>分类器调用</a:t>
            </a:r>
            <a:endParaRPr lang="en" altLang="zh-CN" sz="2000" b="1" dirty="0">
              <a:latin typeface="+mn-ea"/>
              <a:cs typeface="Arial Unicode MS" panose="020B0604020202020204" pitchFamily="34" charset="-122"/>
            </a:endParaRPr>
          </a:p>
        </p:txBody>
      </p:sp>
      <p:sp>
        <p:nvSpPr>
          <p:cNvPr id="75" name="任意多边形 76">
            <a:extLst>
              <a:ext uri="{FF2B5EF4-FFF2-40B4-BE49-F238E27FC236}">
                <a16:creationId xmlns:a16="http://schemas.microsoft.com/office/drawing/2014/main" id="{0C036622-A138-FE4B-AF34-802A20DC533D}"/>
              </a:ext>
            </a:extLst>
          </p:cNvPr>
          <p:cNvSpPr/>
          <p:nvPr/>
        </p:nvSpPr>
        <p:spPr>
          <a:xfrm rot="19421727" flipH="1">
            <a:off x="543801" y="3213392"/>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6" name="矩形 75">
            <a:extLst>
              <a:ext uri="{FF2B5EF4-FFF2-40B4-BE49-F238E27FC236}">
                <a16:creationId xmlns:a16="http://schemas.microsoft.com/office/drawing/2014/main" id="{28AAD29A-94F3-3541-B9E9-67518CC9F02B}"/>
              </a:ext>
            </a:extLst>
          </p:cNvPr>
          <p:cNvSpPr/>
          <p:nvPr/>
        </p:nvSpPr>
        <p:spPr>
          <a:xfrm>
            <a:off x="1118419" y="3266212"/>
            <a:ext cx="1245854" cy="400110"/>
          </a:xfrm>
          <a:prstGeom prst="rect">
            <a:avLst/>
          </a:prstGeom>
        </p:spPr>
        <p:txBody>
          <a:bodyPr wrap="none">
            <a:spAutoFit/>
          </a:bodyPr>
          <a:lstStyle/>
          <a:p>
            <a:r>
              <a:rPr lang="zh-CN" altLang="en-US" sz="2000" b="1" dirty="0">
                <a:latin typeface="+mn-ea"/>
                <a:cs typeface="Arial Unicode MS" panose="020B0604020202020204" pitchFamily="34" charset="-122"/>
              </a:rPr>
              <a:t>测试结果</a:t>
            </a:r>
            <a:endParaRPr lang="en" altLang="zh-CN" sz="2000" b="1" dirty="0">
              <a:latin typeface="+mn-ea"/>
              <a:cs typeface="Arial Unicode MS" panose="020B0604020202020204" pitchFamily="34" charset="-122"/>
            </a:endParaRPr>
          </a:p>
        </p:txBody>
      </p:sp>
      <p:sp>
        <p:nvSpPr>
          <p:cNvPr id="4" name="矩形 3">
            <a:extLst>
              <a:ext uri="{FF2B5EF4-FFF2-40B4-BE49-F238E27FC236}">
                <a16:creationId xmlns:a16="http://schemas.microsoft.com/office/drawing/2014/main" id="{4B5009D4-D8F1-6E49-97D6-686E1A1EAAA3}"/>
              </a:ext>
            </a:extLst>
          </p:cNvPr>
          <p:cNvSpPr/>
          <p:nvPr/>
        </p:nvSpPr>
        <p:spPr>
          <a:xfrm>
            <a:off x="3048000" y="4867037"/>
            <a:ext cx="6096000" cy="1200329"/>
          </a:xfrm>
          <a:prstGeom prst="rect">
            <a:avLst/>
          </a:prstGeom>
        </p:spPr>
        <p:txBody>
          <a:bodyPr>
            <a:spAutoFit/>
          </a:bodyPr>
          <a:lstStyle/>
          <a:p>
            <a:r>
              <a:rPr lang="en" altLang="zh-CN" dirty="0">
                <a:solidFill>
                  <a:srgbClr val="000000"/>
                </a:solidFill>
                <a:latin typeface="Menlo" panose="020B0609030804020204" pitchFamily="49" charset="0"/>
              </a:rPr>
              <a:t>Gaussian Naive Bayesian Score: 0.5558</a:t>
            </a:r>
          </a:p>
          <a:p>
            <a:r>
              <a:rPr lang="en" altLang="zh-CN" dirty="0">
                <a:solidFill>
                  <a:srgbClr val="000000"/>
                </a:solidFill>
                <a:latin typeface="Menlo" panose="020B0609030804020204" pitchFamily="49" charset="0"/>
              </a:rPr>
              <a:t>Multinomial Naive Bayesian Score: 0.8365</a:t>
            </a:r>
          </a:p>
          <a:p>
            <a:r>
              <a:rPr lang="en" altLang="zh-CN" dirty="0">
                <a:solidFill>
                  <a:srgbClr val="000000"/>
                </a:solidFill>
                <a:latin typeface="Menlo" panose="020B0609030804020204" pitchFamily="49" charset="0"/>
              </a:rPr>
              <a:t>Complement Naive Bayesian Score: 0.7285</a:t>
            </a:r>
          </a:p>
          <a:p>
            <a:r>
              <a:rPr lang="en" altLang="zh-CN" dirty="0">
                <a:solidFill>
                  <a:srgbClr val="000000"/>
                </a:solidFill>
                <a:latin typeface="Menlo" panose="020B0609030804020204" pitchFamily="49" charset="0"/>
              </a:rPr>
              <a:t>Bernoulli Naive Bayesian Score: 0.8413</a:t>
            </a:r>
          </a:p>
        </p:txBody>
      </p:sp>
      <p:pic>
        <p:nvPicPr>
          <p:cNvPr id="5" name="图片 4">
            <a:extLst>
              <a:ext uri="{FF2B5EF4-FFF2-40B4-BE49-F238E27FC236}">
                <a16:creationId xmlns:a16="http://schemas.microsoft.com/office/drawing/2014/main" id="{D89E9473-40DF-3248-8069-71DC706F5AE7}"/>
              </a:ext>
            </a:extLst>
          </p:cNvPr>
          <p:cNvPicPr>
            <a:picLocks noChangeAspect="1"/>
          </p:cNvPicPr>
          <p:nvPr/>
        </p:nvPicPr>
        <p:blipFill>
          <a:blip r:embed="rId4"/>
          <a:stretch>
            <a:fillRect/>
          </a:stretch>
        </p:blipFill>
        <p:spPr>
          <a:xfrm>
            <a:off x="3805518" y="1104657"/>
            <a:ext cx="4604870" cy="2998320"/>
          </a:xfrm>
          <a:prstGeom prst="rect">
            <a:avLst/>
          </a:prstGeom>
        </p:spPr>
      </p:pic>
    </p:spTree>
    <p:extLst>
      <p:ext uri="{BB962C8B-B14F-4D97-AF65-F5344CB8AC3E}">
        <p14:creationId xmlns:p14="http://schemas.microsoft.com/office/powerpoint/2010/main" val="86881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374117" y="1088674"/>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738190" y="1899517"/>
            <a:ext cx="5048622" cy="584775"/>
            <a:chOff x="4532498" y="4323460"/>
            <a:chExt cx="4364950" cy="584775"/>
          </a:xfrm>
        </p:grpSpPr>
        <p:sp>
          <p:nvSpPr>
            <p:cNvPr id="27" name="文本框 26"/>
            <p:cNvSpPr txBox="1"/>
            <p:nvPr/>
          </p:nvSpPr>
          <p:spPr>
            <a:xfrm>
              <a:off x="5187533" y="4356471"/>
              <a:ext cx="3709915" cy="523220"/>
            </a:xfrm>
            <a:prstGeom prst="rect">
              <a:avLst/>
            </a:prstGeom>
            <a:noFill/>
          </p:spPr>
          <p:txBody>
            <a:bodyPr wrap="square" rtlCol="0">
              <a:spAutoFit/>
            </a:bodyPr>
            <a:lstStyle/>
            <a:p>
              <a:pPr lvl="0">
                <a:defRPr/>
              </a:pPr>
              <a:r>
                <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Python</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安装与调库</a:t>
              </a: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组合 43"/>
          <p:cNvGrpSpPr/>
          <p:nvPr/>
        </p:nvGrpSpPr>
        <p:grpSpPr>
          <a:xfrm>
            <a:off x="7954667" y="150795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a:extLst>
              <a:ext uri="{FF2B5EF4-FFF2-40B4-BE49-F238E27FC236}">
                <a16:creationId xmlns:a16="http://schemas.microsoft.com/office/drawing/2014/main" id="{09429E99-0752-2F4D-9E13-3E83F821EF79}"/>
              </a:ext>
            </a:extLst>
          </p:cNvPr>
          <p:cNvGrpSpPr/>
          <p:nvPr/>
        </p:nvGrpSpPr>
        <p:grpSpPr>
          <a:xfrm>
            <a:off x="4735493" y="3191856"/>
            <a:ext cx="6115931" cy="584775"/>
            <a:chOff x="4532498" y="4323460"/>
            <a:chExt cx="5287727" cy="584775"/>
          </a:xfrm>
        </p:grpSpPr>
        <p:sp>
          <p:nvSpPr>
            <p:cNvPr id="40" name="文本框 39">
              <a:extLst>
                <a:ext uri="{FF2B5EF4-FFF2-40B4-BE49-F238E27FC236}">
                  <a16:creationId xmlns:a16="http://schemas.microsoft.com/office/drawing/2014/main" id="{482A4967-B251-324A-81EB-F6EF200D0535}"/>
                </a:ext>
              </a:extLst>
            </p:cNvPr>
            <p:cNvSpPr txBox="1"/>
            <p:nvPr/>
          </p:nvSpPr>
          <p:spPr>
            <a:xfrm>
              <a:off x="5187533" y="4356471"/>
              <a:ext cx="4632692" cy="523220"/>
            </a:xfrm>
            <a:prstGeom prst="rect">
              <a:avLst/>
            </a:prstGeom>
            <a:noFill/>
          </p:spPr>
          <p:txBody>
            <a:bodyPr wrap="square" rtlCol="0">
              <a:spAutoFit/>
            </a:bodyPr>
            <a:lstStyle/>
            <a:p>
              <a:pPr>
                <a:defRPr/>
              </a:pPr>
              <a:r>
                <a:rPr lang="zh-CN" altLang="en-US" sz="2800" spc="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数据集的简介与下载</a:t>
              </a:r>
            </a:p>
          </p:txBody>
        </p:sp>
        <p:sp>
          <p:nvSpPr>
            <p:cNvPr id="41" name="文本框 40">
              <a:extLst>
                <a:ext uri="{FF2B5EF4-FFF2-40B4-BE49-F238E27FC236}">
                  <a16:creationId xmlns:a16="http://schemas.microsoft.com/office/drawing/2014/main" id="{50378993-FDBB-1140-A732-CA39DA86F631}"/>
                </a:ext>
              </a:extLst>
            </p:cNvPr>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2" name="组合 41">
            <a:extLst>
              <a:ext uri="{FF2B5EF4-FFF2-40B4-BE49-F238E27FC236}">
                <a16:creationId xmlns:a16="http://schemas.microsoft.com/office/drawing/2014/main" id="{D9791764-1626-43ED-B659-41EAC531AB11}"/>
              </a:ext>
            </a:extLst>
          </p:cNvPr>
          <p:cNvGrpSpPr/>
          <p:nvPr/>
        </p:nvGrpSpPr>
        <p:grpSpPr>
          <a:xfrm>
            <a:off x="4761118" y="4487609"/>
            <a:ext cx="6115929" cy="584775"/>
            <a:chOff x="4532498" y="4323460"/>
            <a:chExt cx="5287725" cy="584775"/>
          </a:xfrm>
        </p:grpSpPr>
        <p:sp>
          <p:nvSpPr>
            <p:cNvPr id="43" name="文本框 42">
              <a:extLst>
                <a:ext uri="{FF2B5EF4-FFF2-40B4-BE49-F238E27FC236}">
                  <a16:creationId xmlns:a16="http://schemas.microsoft.com/office/drawing/2014/main" id="{A5D0965C-2510-47DC-A3F6-EFDA26911566}"/>
                </a:ext>
              </a:extLst>
            </p:cNvPr>
            <p:cNvSpPr txBox="1"/>
            <p:nvPr/>
          </p:nvSpPr>
          <p:spPr>
            <a:xfrm>
              <a:off x="5187532" y="4356471"/>
              <a:ext cx="4632691" cy="523220"/>
            </a:xfrm>
            <a:prstGeom prst="rect">
              <a:avLst/>
            </a:prstGeom>
            <a:noFill/>
          </p:spPr>
          <p:txBody>
            <a:bodyPr wrap="square" rtlCol="0">
              <a:spAutoFit/>
            </a:bodyPr>
            <a:lstStyle/>
            <a:p>
              <a:pPr lvl="0">
                <a:defRPr/>
              </a:pPr>
              <a:r>
                <a:rPr lang="en-US" altLang="zh-CN" sz="2800" spc="600" dirty="0" err="1">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sklearn</a:t>
              </a:r>
              <a:r>
                <a:rPr lang="zh-CN" altLang="en-US" sz="2800" spc="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库的分类器和评估</a:t>
              </a:r>
            </a:p>
          </p:txBody>
        </p:sp>
        <p:sp>
          <p:nvSpPr>
            <p:cNvPr id="60" name="文本框 59">
              <a:extLst>
                <a:ext uri="{FF2B5EF4-FFF2-40B4-BE49-F238E27FC236}">
                  <a16:creationId xmlns:a16="http://schemas.microsoft.com/office/drawing/2014/main" id="{1011E7B7-DA17-474A-A146-12E7F381AEBC}"/>
                </a:ext>
              </a:extLst>
            </p:cNvPr>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4E10E04C-E6DA-DD45-BA33-EF460B222C51}"/>
              </a:ext>
            </a:extLst>
          </p:cNvPr>
          <p:cNvPicPr>
            <a:picLocks noChangeAspect="1"/>
          </p:cNvPicPr>
          <p:nvPr/>
        </p:nvPicPr>
        <p:blipFill>
          <a:blip r:embed="rId3" cstate="print"/>
          <a:stretch>
            <a:fillRect/>
          </a:stretch>
        </p:blipFill>
        <p:spPr>
          <a:xfrm>
            <a:off x="0" y="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0" name="标题 1">
            <a:extLst>
              <a:ext uri="{FF2B5EF4-FFF2-40B4-BE49-F238E27FC236}">
                <a16:creationId xmlns:a16="http://schemas.microsoft.com/office/drawing/2014/main" id="{5D466242-29F5-8948-A240-B0975CE39512}"/>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微软雅黑" panose="020B0503020204020204" pitchFamily="34" charset="-122"/>
                <a:ea typeface="微软雅黑" panose="020B0503020204020204" pitchFamily="34" charset="-122"/>
              </a:rPr>
              <a:t>分类器及评估参数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决策树</a:t>
            </a:r>
            <a:r>
              <a:rPr lang="en-US" altLang="zh-CN" dirty="0">
                <a:latin typeface="微软雅黑" panose="020B0503020204020204" pitchFamily="34" charset="-122"/>
                <a:ea typeface="微软雅黑" panose="020B0503020204020204" pitchFamily="34" charset="-122"/>
                <a:sym typeface="Arial" panose="020B0604020202020204" pitchFamily="34" charset="0"/>
              </a:rPr>
              <a:t>&amp;</a:t>
            </a:r>
            <a:r>
              <a:rPr lang="zh-CN" altLang="en-US" dirty="0">
                <a:latin typeface="微软雅黑" panose="020B0503020204020204" pitchFamily="34" charset="-122"/>
                <a:ea typeface="微软雅黑" panose="020B0503020204020204" pitchFamily="34" charset="-122"/>
                <a:sym typeface="Arial" panose="020B0604020202020204" pitchFamily="34" charset="0"/>
              </a:rPr>
              <a:t>随机森林</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任意多边形 76">
            <a:extLst>
              <a:ext uri="{FF2B5EF4-FFF2-40B4-BE49-F238E27FC236}">
                <a16:creationId xmlns:a16="http://schemas.microsoft.com/office/drawing/2014/main" id="{729841A5-3BE6-184C-BDAE-44B2EE617AD6}"/>
              </a:ext>
            </a:extLst>
          </p:cNvPr>
          <p:cNvSpPr/>
          <p:nvPr/>
        </p:nvSpPr>
        <p:spPr>
          <a:xfrm rot="19421727" flipH="1">
            <a:off x="505672" y="1130351"/>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3" name="矩形 72">
            <a:extLst>
              <a:ext uri="{FF2B5EF4-FFF2-40B4-BE49-F238E27FC236}">
                <a16:creationId xmlns:a16="http://schemas.microsoft.com/office/drawing/2014/main" id="{AB2F16FB-9084-DB46-9801-53945EC01AE4}"/>
              </a:ext>
            </a:extLst>
          </p:cNvPr>
          <p:cNvSpPr/>
          <p:nvPr/>
        </p:nvSpPr>
        <p:spPr>
          <a:xfrm>
            <a:off x="1080290" y="1183171"/>
            <a:ext cx="954107" cy="400110"/>
          </a:xfrm>
          <a:prstGeom prst="rect">
            <a:avLst/>
          </a:prstGeom>
        </p:spPr>
        <p:txBody>
          <a:bodyPr wrap="none">
            <a:spAutoFit/>
          </a:bodyPr>
          <a:lstStyle/>
          <a:p>
            <a:r>
              <a:rPr lang="zh-CN" altLang="en-US" sz="2000" b="1" dirty="0">
                <a:latin typeface="+mn-ea"/>
                <a:cs typeface="Arial Unicode MS" panose="020B0604020202020204" pitchFamily="34" charset="-122"/>
              </a:rPr>
              <a:t>决策树</a:t>
            </a:r>
            <a:endParaRPr lang="en" altLang="zh-CN" sz="2000" b="1" dirty="0">
              <a:latin typeface="+mn-ea"/>
              <a:cs typeface="Arial Unicode MS" panose="020B0604020202020204" pitchFamily="34" charset="-122"/>
            </a:endParaRPr>
          </a:p>
        </p:txBody>
      </p:sp>
      <p:pic>
        <p:nvPicPr>
          <p:cNvPr id="2" name="图片 1">
            <a:extLst>
              <a:ext uri="{FF2B5EF4-FFF2-40B4-BE49-F238E27FC236}">
                <a16:creationId xmlns:a16="http://schemas.microsoft.com/office/drawing/2014/main" id="{FFA15A1C-4E0D-7D46-8488-09F1CD06FC5F}"/>
              </a:ext>
            </a:extLst>
          </p:cNvPr>
          <p:cNvPicPr>
            <a:picLocks noChangeAspect="1"/>
          </p:cNvPicPr>
          <p:nvPr/>
        </p:nvPicPr>
        <p:blipFill>
          <a:blip r:embed="rId4"/>
          <a:stretch>
            <a:fillRect/>
          </a:stretch>
        </p:blipFill>
        <p:spPr>
          <a:xfrm>
            <a:off x="7055014" y="1121242"/>
            <a:ext cx="4889500" cy="2349500"/>
          </a:xfrm>
          <a:prstGeom prst="rect">
            <a:avLst/>
          </a:prstGeom>
        </p:spPr>
      </p:pic>
      <p:pic>
        <p:nvPicPr>
          <p:cNvPr id="3" name="图片 2">
            <a:extLst>
              <a:ext uri="{FF2B5EF4-FFF2-40B4-BE49-F238E27FC236}">
                <a16:creationId xmlns:a16="http://schemas.microsoft.com/office/drawing/2014/main" id="{0D5CFCE9-5C01-BB47-A39F-285B3343C3FD}"/>
              </a:ext>
            </a:extLst>
          </p:cNvPr>
          <p:cNvPicPr>
            <a:picLocks noChangeAspect="1"/>
          </p:cNvPicPr>
          <p:nvPr/>
        </p:nvPicPr>
        <p:blipFill>
          <a:blip r:embed="rId5"/>
          <a:stretch>
            <a:fillRect/>
          </a:stretch>
        </p:blipFill>
        <p:spPr>
          <a:xfrm>
            <a:off x="1080290" y="2295992"/>
            <a:ext cx="4607816" cy="536527"/>
          </a:xfrm>
          <a:prstGeom prst="rect">
            <a:avLst/>
          </a:prstGeom>
        </p:spPr>
      </p:pic>
      <p:sp>
        <p:nvSpPr>
          <p:cNvPr id="66" name="任意多边形 76">
            <a:extLst>
              <a:ext uri="{FF2B5EF4-FFF2-40B4-BE49-F238E27FC236}">
                <a16:creationId xmlns:a16="http://schemas.microsoft.com/office/drawing/2014/main" id="{1C05CEBC-6EE8-CB4F-BA30-1B22D601DAC3}"/>
              </a:ext>
            </a:extLst>
          </p:cNvPr>
          <p:cNvSpPr/>
          <p:nvPr/>
        </p:nvSpPr>
        <p:spPr>
          <a:xfrm rot="19421727" flipH="1">
            <a:off x="649788" y="3361634"/>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0" name="矩形 69">
            <a:extLst>
              <a:ext uri="{FF2B5EF4-FFF2-40B4-BE49-F238E27FC236}">
                <a16:creationId xmlns:a16="http://schemas.microsoft.com/office/drawing/2014/main" id="{1546133D-87AE-9641-ABD0-36ABAA6E90D6}"/>
              </a:ext>
            </a:extLst>
          </p:cNvPr>
          <p:cNvSpPr/>
          <p:nvPr/>
        </p:nvSpPr>
        <p:spPr>
          <a:xfrm>
            <a:off x="1224406" y="3414454"/>
            <a:ext cx="1210588" cy="400110"/>
          </a:xfrm>
          <a:prstGeom prst="rect">
            <a:avLst/>
          </a:prstGeom>
        </p:spPr>
        <p:txBody>
          <a:bodyPr wrap="none">
            <a:spAutoFit/>
          </a:bodyPr>
          <a:lstStyle/>
          <a:p>
            <a:r>
              <a:rPr lang="zh-CN" altLang="en-US" sz="2000" b="1" dirty="0">
                <a:latin typeface="+mn-ea"/>
                <a:cs typeface="Arial Unicode MS" panose="020B0604020202020204" pitchFamily="34" charset="-122"/>
              </a:rPr>
              <a:t>随机森林</a:t>
            </a:r>
            <a:endParaRPr lang="en" altLang="zh-CN" sz="2000" b="1" dirty="0">
              <a:latin typeface="+mn-ea"/>
              <a:cs typeface="Arial Unicode MS" panose="020B0604020202020204" pitchFamily="34" charset="-122"/>
            </a:endParaRPr>
          </a:p>
        </p:txBody>
      </p:sp>
      <p:sp>
        <p:nvSpPr>
          <p:cNvPr id="71" name="矩形 70">
            <a:extLst>
              <a:ext uri="{FF2B5EF4-FFF2-40B4-BE49-F238E27FC236}">
                <a16:creationId xmlns:a16="http://schemas.microsoft.com/office/drawing/2014/main" id="{180AD5A1-7C4D-A44E-81EA-4C6C51D8DD60}"/>
              </a:ext>
            </a:extLst>
          </p:cNvPr>
          <p:cNvSpPr/>
          <p:nvPr/>
        </p:nvSpPr>
        <p:spPr>
          <a:xfrm>
            <a:off x="1049405" y="3725682"/>
            <a:ext cx="10577079"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随机森林是决策树的集成方法，稍微增加决策树的数量能显著提升效果，且速度依然快于前述方法</a:t>
            </a:r>
            <a:endParaRPr lang="en-US" altLang="zh-CN" dirty="0">
              <a:latin typeface="+mn-ea"/>
              <a:cs typeface="Arial Unicode MS" panose="020B0604020202020204" pitchFamily="34" charset="-122"/>
            </a:endParaRPr>
          </a:p>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可探究随机森林分类效果随</a:t>
            </a:r>
            <a:r>
              <a:rPr lang="en-US" altLang="zh-CN" dirty="0">
                <a:latin typeface="+mn-ea"/>
                <a:cs typeface="Arial Unicode MS" panose="020B0604020202020204" pitchFamily="34" charset="-122"/>
              </a:rPr>
              <a:t>estimators</a:t>
            </a:r>
            <a:r>
              <a:rPr lang="zh-CN" altLang="en-US" dirty="0">
                <a:latin typeface="+mn-ea"/>
                <a:cs typeface="Arial Unicode MS" panose="020B0604020202020204" pitchFamily="34" charset="-122"/>
              </a:rPr>
              <a:t>数目增长的趋势</a:t>
            </a:r>
          </a:p>
        </p:txBody>
      </p:sp>
      <p:sp>
        <p:nvSpPr>
          <p:cNvPr id="74" name="矩形 73">
            <a:extLst>
              <a:ext uri="{FF2B5EF4-FFF2-40B4-BE49-F238E27FC236}">
                <a16:creationId xmlns:a16="http://schemas.microsoft.com/office/drawing/2014/main" id="{1E9E2B26-D687-9749-9C21-CA4C733AC99E}"/>
              </a:ext>
            </a:extLst>
          </p:cNvPr>
          <p:cNvSpPr/>
          <p:nvPr/>
        </p:nvSpPr>
        <p:spPr>
          <a:xfrm>
            <a:off x="847674" y="1665055"/>
            <a:ext cx="9111267" cy="45890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决策树算法简单，速度非常快</a:t>
            </a:r>
          </a:p>
        </p:txBody>
      </p:sp>
      <p:pic>
        <p:nvPicPr>
          <p:cNvPr id="7" name="图片 6">
            <a:extLst>
              <a:ext uri="{FF2B5EF4-FFF2-40B4-BE49-F238E27FC236}">
                <a16:creationId xmlns:a16="http://schemas.microsoft.com/office/drawing/2014/main" id="{2980E0DF-F53E-974D-B1EC-52F289AF1DD5}"/>
              </a:ext>
            </a:extLst>
          </p:cNvPr>
          <p:cNvPicPr>
            <a:picLocks noChangeAspect="1"/>
          </p:cNvPicPr>
          <p:nvPr/>
        </p:nvPicPr>
        <p:blipFill>
          <a:blip r:embed="rId6"/>
          <a:stretch>
            <a:fillRect/>
          </a:stretch>
        </p:blipFill>
        <p:spPr>
          <a:xfrm>
            <a:off x="7086764" y="4479787"/>
            <a:ext cx="4826000" cy="2349500"/>
          </a:xfrm>
          <a:prstGeom prst="rect">
            <a:avLst/>
          </a:prstGeom>
        </p:spPr>
      </p:pic>
      <p:pic>
        <p:nvPicPr>
          <p:cNvPr id="8" name="图片 7">
            <a:extLst>
              <a:ext uri="{FF2B5EF4-FFF2-40B4-BE49-F238E27FC236}">
                <a16:creationId xmlns:a16="http://schemas.microsoft.com/office/drawing/2014/main" id="{DE5ABD52-86BC-5E47-A6C4-ECB61DC6DA3A}"/>
              </a:ext>
            </a:extLst>
          </p:cNvPr>
          <p:cNvPicPr>
            <a:picLocks noChangeAspect="1"/>
          </p:cNvPicPr>
          <p:nvPr/>
        </p:nvPicPr>
        <p:blipFill>
          <a:blip r:embed="rId7"/>
          <a:stretch>
            <a:fillRect/>
          </a:stretch>
        </p:blipFill>
        <p:spPr>
          <a:xfrm>
            <a:off x="1231188" y="5412124"/>
            <a:ext cx="5384765" cy="484537"/>
          </a:xfrm>
          <a:prstGeom prst="rect">
            <a:avLst/>
          </a:prstGeom>
        </p:spPr>
      </p:pic>
    </p:spTree>
    <p:extLst>
      <p:ext uri="{BB962C8B-B14F-4D97-AF65-F5344CB8AC3E}">
        <p14:creationId xmlns:p14="http://schemas.microsoft.com/office/powerpoint/2010/main" val="236250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4E10E04C-E6DA-DD45-BA33-EF460B222C51}"/>
              </a:ext>
            </a:extLst>
          </p:cNvPr>
          <p:cNvPicPr>
            <a:picLocks noChangeAspect="1"/>
          </p:cNvPicPr>
          <p:nvPr/>
        </p:nvPicPr>
        <p:blipFill>
          <a:blip r:embed="rId3" cstate="print"/>
          <a:stretch>
            <a:fillRect/>
          </a:stretch>
        </p:blipFill>
        <p:spPr>
          <a:xfrm>
            <a:off x="0" y="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0" name="标题 1">
            <a:extLst>
              <a:ext uri="{FF2B5EF4-FFF2-40B4-BE49-F238E27FC236}">
                <a16:creationId xmlns:a16="http://schemas.microsoft.com/office/drawing/2014/main" id="{5D466242-29F5-8948-A240-B0975CE39512}"/>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混淆矩阵可视化</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任意多边形 76">
            <a:extLst>
              <a:ext uri="{FF2B5EF4-FFF2-40B4-BE49-F238E27FC236}">
                <a16:creationId xmlns:a16="http://schemas.microsoft.com/office/drawing/2014/main" id="{729841A5-3BE6-184C-BDAE-44B2EE617AD6}"/>
              </a:ext>
            </a:extLst>
          </p:cNvPr>
          <p:cNvSpPr/>
          <p:nvPr/>
        </p:nvSpPr>
        <p:spPr>
          <a:xfrm rot="19421727" flipH="1">
            <a:off x="505672" y="1130351"/>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3" name="矩形 72">
            <a:extLst>
              <a:ext uri="{FF2B5EF4-FFF2-40B4-BE49-F238E27FC236}">
                <a16:creationId xmlns:a16="http://schemas.microsoft.com/office/drawing/2014/main" id="{AB2F16FB-9084-DB46-9801-53945EC01AE4}"/>
              </a:ext>
            </a:extLst>
          </p:cNvPr>
          <p:cNvSpPr/>
          <p:nvPr/>
        </p:nvSpPr>
        <p:spPr>
          <a:xfrm>
            <a:off x="1080290" y="1183171"/>
            <a:ext cx="1980029" cy="400110"/>
          </a:xfrm>
          <a:prstGeom prst="rect">
            <a:avLst/>
          </a:prstGeom>
        </p:spPr>
        <p:txBody>
          <a:bodyPr wrap="none">
            <a:spAutoFit/>
          </a:bodyPr>
          <a:lstStyle/>
          <a:p>
            <a:r>
              <a:rPr lang="zh-CN" altLang="en-US" sz="2000" b="1" dirty="0">
                <a:latin typeface="+mn-ea"/>
                <a:cs typeface="Arial Unicode MS" panose="020B0604020202020204" pitchFamily="34" charset="-122"/>
              </a:rPr>
              <a:t>混淆矩阵的调用</a:t>
            </a:r>
            <a:endParaRPr lang="en" altLang="zh-CN" sz="2000" b="1" dirty="0">
              <a:latin typeface="+mn-ea"/>
              <a:cs typeface="Arial Unicode MS" panose="020B0604020202020204" pitchFamily="34" charset="-122"/>
            </a:endParaRPr>
          </a:p>
        </p:txBody>
      </p:sp>
      <p:sp>
        <p:nvSpPr>
          <p:cNvPr id="66" name="任意多边形 76">
            <a:extLst>
              <a:ext uri="{FF2B5EF4-FFF2-40B4-BE49-F238E27FC236}">
                <a16:creationId xmlns:a16="http://schemas.microsoft.com/office/drawing/2014/main" id="{1C05CEBC-6EE8-CB4F-BA30-1B22D601DAC3}"/>
              </a:ext>
            </a:extLst>
          </p:cNvPr>
          <p:cNvSpPr/>
          <p:nvPr/>
        </p:nvSpPr>
        <p:spPr>
          <a:xfrm rot="19421727" flipH="1">
            <a:off x="666896" y="3661434"/>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0" name="矩形 69">
            <a:extLst>
              <a:ext uri="{FF2B5EF4-FFF2-40B4-BE49-F238E27FC236}">
                <a16:creationId xmlns:a16="http://schemas.microsoft.com/office/drawing/2014/main" id="{1546133D-87AE-9641-ABD0-36ABAA6E90D6}"/>
              </a:ext>
            </a:extLst>
          </p:cNvPr>
          <p:cNvSpPr/>
          <p:nvPr/>
        </p:nvSpPr>
        <p:spPr>
          <a:xfrm>
            <a:off x="1241514" y="3714254"/>
            <a:ext cx="697627" cy="400110"/>
          </a:xfrm>
          <a:prstGeom prst="rect">
            <a:avLst/>
          </a:prstGeom>
        </p:spPr>
        <p:txBody>
          <a:bodyPr wrap="none">
            <a:spAutoFit/>
          </a:bodyPr>
          <a:lstStyle/>
          <a:p>
            <a:r>
              <a:rPr lang="zh-CN" altLang="en-US" sz="2000" b="1" dirty="0">
                <a:latin typeface="+mn-ea"/>
                <a:cs typeface="Arial Unicode MS" panose="020B0604020202020204" pitchFamily="34" charset="-122"/>
              </a:rPr>
              <a:t>示例</a:t>
            </a:r>
            <a:endParaRPr lang="en" altLang="zh-CN" sz="2000" b="1" dirty="0">
              <a:latin typeface="+mn-ea"/>
              <a:cs typeface="Arial Unicode MS" panose="020B0604020202020204" pitchFamily="34" charset="-122"/>
            </a:endParaRPr>
          </a:p>
        </p:txBody>
      </p:sp>
      <p:pic>
        <p:nvPicPr>
          <p:cNvPr id="4" name="图片 3">
            <a:extLst>
              <a:ext uri="{FF2B5EF4-FFF2-40B4-BE49-F238E27FC236}">
                <a16:creationId xmlns:a16="http://schemas.microsoft.com/office/drawing/2014/main" id="{E9D15976-BAC1-374E-B5B2-F29D80DF8286}"/>
              </a:ext>
            </a:extLst>
          </p:cNvPr>
          <p:cNvPicPr>
            <a:picLocks noChangeAspect="1"/>
          </p:cNvPicPr>
          <p:nvPr/>
        </p:nvPicPr>
        <p:blipFill rotWithShape="1">
          <a:blip r:embed="rId4"/>
          <a:srcRect l="15064" t="14219" r="18477" b="7777"/>
          <a:stretch/>
        </p:blipFill>
        <p:spPr>
          <a:xfrm>
            <a:off x="7668545" y="3794978"/>
            <a:ext cx="3025590" cy="2985247"/>
          </a:xfrm>
          <a:prstGeom prst="rect">
            <a:avLst/>
          </a:prstGeom>
        </p:spPr>
      </p:pic>
      <p:pic>
        <p:nvPicPr>
          <p:cNvPr id="5" name="图片 4">
            <a:extLst>
              <a:ext uri="{FF2B5EF4-FFF2-40B4-BE49-F238E27FC236}">
                <a16:creationId xmlns:a16="http://schemas.microsoft.com/office/drawing/2014/main" id="{726F1961-F38B-5040-B89F-C180D3685BDE}"/>
              </a:ext>
            </a:extLst>
          </p:cNvPr>
          <p:cNvPicPr>
            <a:picLocks noChangeAspect="1"/>
          </p:cNvPicPr>
          <p:nvPr/>
        </p:nvPicPr>
        <p:blipFill>
          <a:blip r:embed="rId5"/>
          <a:stretch>
            <a:fillRect/>
          </a:stretch>
        </p:blipFill>
        <p:spPr>
          <a:xfrm>
            <a:off x="3559236" y="2043479"/>
            <a:ext cx="5940528" cy="1495180"/>
          </a:xfrm>
          <a:prstGeom prst="rect">
            <a:avLst/>
          </a:prstGeom>
        </p:spPr>
      </p:pic>
      <p:sp>
        <p:nvSpPr>
          <p:cNvPr id="75" name="矩形 74">
            <a:extLst>
              <a:ext uri="{FF2B5EF4-FFF2-40B4-BE49-F238E27FC236}">
                <a16:creationId xmlns:a16="http://schemas.microsoft.com/office/drawing/2014/main" id="{6CF324CE-EC9C-1144-998D-30CCF3EEFBF8}"/>
              </a:ext>
            </a:extLst>
          </p:cNvPr>
          <p:cNvSpPr/>
          <p:nvPr/>
        </p:nvSpPr>
        <p:spPr>
          <a:xfrm>
            <a:off x="823562" y="1570398"/>
            <a:ext cx="9111267" cy="45890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混淆矩阵是评估分类效果常用的方法之一</a:t>
            </a:r>
          </a:p>
        </p:txBody>
      </p:sp>
      <p:sp>
        <p:nvSpPr>
          <p:cNvPr id="76" name="矩形 75">
            <a:extLst>
              <a:ext uri="{FF2B5EF4-FFF2-40B4-BE49-F238E27FC236}">
                <a16:creationId xmlns:a16="http://schemas.microsoft.com/office/drawing/2014/main" id="{D23E3802-DCFC-2D4D-80FE-CDCEC18661D3}"/>
              </a:ext>
            </a:extLst>
          </p:cNvPr>
          <p:cNvSpPr/>
          <p:nvPr/>
        </p:nvSpPr>
        <p:spPr>
          <a:xfrm>
            <a:off x="907226" y="4451569"/>
            <a:ext cx="5574255"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决策树分类器的准确率不高</a:t>
            </a:r>
            <a:endParaRPr lang="en-US" altLang="zh-CN" dirty="0">
              <a:latin typeface="+mn-ea"/>
              <a:cs typeface="Arial Unicode MS" panose="020B0604020202020204" pitchFamily="34" charset="-122"/>
            </a:endParaRPr>
          </a:p>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其混淆矩阵显示，模型具有易将“</a:t>
            </a:r>
            <a:r>
              <a:rPr lang="en-US" altLang="zh-CN" dirty="0">
                <a:latin typeface="+mn-ea"/>
                <a:cs typeface="Arial Unicode MS" panose="020B0604020202020204" pitchFamily="34" charset="-122"/>
              </a:rPr>
              <a:t>7</a:t>
            </a:r>
            <a:r>
              <a:rPr lang="zh-CN" altLang="en-US" dirty="0">
                <a:latin typeface="+mn-ea"/>
                <a:cs typeface="Arial Unicode MS" panose="020B0604020202020204" pitchFamily="34" charset="-122"/>
              </a:rPr>
              <a:t>”识别为“</a:t>
            </a:r>
            <a:r>
              <a:rPr lang="en-US" altLang="zh-CN" dirty="0">
                <a:latin typeface="+mn-ea"/>
                <a:cs typeface="Arial Unicode MS" panose="020B0604020202020204" pitchFamily="34" charset="-122"/>
              </a:rPr>
              <a:t>9</a:t>
            </a:r>
            <a:r>
              <a:rPr lang="zh-CN" altLang="en-US" dirty="0">
                <a:latin typeface="+mn-ea"/>
                <a:cs typeface="Arial Unicode MS" panose="020B0604020202020204" pitchFamily="34" charset="-122"/>
              </a:rPr>
              <a:t>”，“</a:t>
            </a:r>
            <a:r>
              <a:rPr lang="en-US" altLang="zh-CN" dirty="0">
                <a:latin typeface="+mn-ea"/>
                <a:cs typeface="Arial Unicode MS" panose="020B0604020202020204" pitchFamily="34" charset="-122"/>
              </a:rPr>
              <a:t>6</a:t>
            </a:r>
            <a:r>
              <a:rPr lang="zh-CN" altLang="en-US" dirty="0">
                <a:latin typeface="+mn-ea"/>
                <a:cs typeface="Arial Unicode MS" panose="020B0604020202020204" pitchFamily="34" charset="-122"/>
              </a:rPr>
              <a:t>”识别为“</a:t>
            </a:r>
            <a:r>
              <a:rPr lang="en-US" altLang="zh-CN" dirty="0">
                <a:latin typeface="+mn-ea"/>
                <a:cs typeface="Arial Unicode MS" panose="020B0604020202020204" pitchFamily="34" charset="-122"/>
              </a:rPr>
              <a:t>8</a:t>
            </a:r>
            <a:r>
              <a:rPr lang="zh-CN" altLang="en-US" dirty="0">
                <a:latin typeface="+mn-ea"/>
                <a:cs typeface="Arial Unicode MS" panose="020B0604020202020204" pitchFamily="34" charset="-122"/>
              </a:rPr>
              <a:t>”等错误</a:t>
            </a:r>
          </a:p>
        </p:txBody>
      </p:sp>
    </p:spTree>
    <p:extLst>
      <p:ext uri="{BB962C8B-B14F-4D97-AF65-F5344CB8AC3E}">
        <p14:creationId xmlns:p14="http://schemas.microsoft.com/office/powerpoint/2010/main" val="444734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4E10E04C-E6DA-DD45-BA33-EF460B222C51}"/>
              </a:ext>
            </a:extLst>
          </p:cNvPr>
          <p:cNvPicPr>
            <a:picLocks noChangeAspect="1"/>
          </p:cNvPicPr>
          <p:nvPr/>
        </p:nvPicPr>
        <p:blipFill>
          <a:blip r:embed="rId3" cstate="print"/>
          <a:stretch>
            <a:fillRect/>
          </a:stretch>
        </p:blipFill>
        <p:spPr>
          <a:xfrm>
            <a:off x="0" y="0"/>
            <a:ext cx="12192000" cy="6858000"/>
          </a:xfrm>
          <a:prstGeom prst="rect">
            <a:avLst/>
          </a:prstGeom>
        </p:spPr>
      </p:pic>
      <p:grpSp>
        <p:nvGrpSpPr>
          <p:cNvPr id="11" name="组合 10"/>
          <p:cNvGrpSpPr/>
          <p:nvPr/>
        </p:nvGrpSpPr>
        <p:grpSpPr>
          <a:xfrm>
            <a:off x="10177780" y="329882"/>
            <a:ext cx="1512002" cy="444892"/>
            <a:chOff x="9556201" y="498129"/>
            <a:chExt cx="1993881" cy="586680"/>
          </a:xfrm>
        </p:grpSpPr>
        <p:grpSp>
          <p:nvGrpSpPr>
            <p:cNvPr id="12" name="组合 11"/>
            <p:cNvGrpSpPr/>
            <p:nvPr userDrawn="1"/>
          </p:nvGrpSpPr>
          <p:grpSpPr>
            <a:xfrm>
              <a:off x="10239376" y="968937"/>
              <a:ext cx="1307697" cy="96254"/>
              <a:chOff x="4616246" y="3878362"/>
              <a:chExt cx="5571416" cy="410087"/>
            </a:xfrm>
            <a:solidFill>
              <a:schemeClr val="tx1">
                <a:alpha val="80000"/>
              </a:schemeClr>
            </a:solidFill>
          </p:grpSpPr>
          <p:sp>
            <p:nvSpPr>
              <p:cNvPr id="5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userDrawn="1"/>
          </p:nvGrpSpPr>
          <p:grpSpPr>
            <a:xfrm>
              <a:off x="10237120" y="539555"/>
              <a:ext cx="1312962" cy="375239"/>
              <a:chOff x="4606634" y="2048989"/>
              <a:chExt cx="5593843" cy="1598699"/>
            </a:xfrm>
            <a:solidFill>
              <a:schemeClr val="accent1">
                <a:alpha val="80000"/>
              </a:schemeClr>
            </a:solidFill>
          </p:grpSpPr>
          <p:sp>
            <p:nvSpPr>
              <p:cNvPr id="3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userDrawn="1"/>
          </p:nvGrpSpPr>
          <p:grpSpPr>
            <a:xfrm>
              <a:off x="9556201" y="498129"/>
              <a:ext cx="588050" cy="586680"/>
              <a:chOff x="2105799" y="20055838"/>
              <a:chExt cx="6748090" cy="6732363"/>
            </a:xfrm>
            <a:solidFill>
              <a:schemeClr val="accent1">
                <a:alpha val="80000"/>
              </a:schemeClr>
            </a:solidFill>
          </p:grpSpPr>
          <p:sp>
            <p:nvSpPr>
              <p:cNvPr id="1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67" name="组合 66"/>
          <p:cNvGrpSpPr/>
          <p:nvPr/>
        </p:nvGrpSpPr>
        <p:grpSpPr>
          <a:xfrm>
            <a:off x="528706" y="867990"/>
            <a:ext cx="2433027" cy="0"/>
            <a:chOff x="7460343" y="1311756"/>
            <a:chExt cx="2433027" cy="0"/>
          </a:xfrm>
        </p:grpSpPr>
        <p:cxnSp>
          <p:nvCxnSpPr>
            <p:cNvPr id="68" name="直接连接符 6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80" name="标题 1">
            <a:extLst>
              <a:ext uri="{FF2B5EF4-FFF2-40B4-BE49-F238E27FC236}">
                <a16:creationId xmlns:a16="http://schemas.microsoft.com/office/drawing/2014/main" id="{5D466242-29F5-8948-A240-B0975CE39512}"/>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微软雅黑" panose="020B0503020204020204" pitchFamily="34" charset="-122"/>
                <a:ea typeface="微软雅黑" panose="020B0503020204020204" pitchFamily="34" charset="-122"/>
                <a:sym typeface="Arial" panose="020B0604020202020204" pitchFamily="34" charset="0"/>
              </a:rPr>
              <a:t>交叉验证</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6" name="任意多边形 76">
            <a:extLst>
              <a:ext uri="{FF2B5EF4-FFF2-40B4-BE49-F238E27FC236}">
                <a16:creationId xmlns:a16="http://schemas.microsoft.com/office/drawing/2014/main" id="{796CC06A-2488-5345-A6C5-E71D95913D7D}"/>
              </a:ext>
            </a:extLst>
          </p:cNvPr>
          <p:cNvSpPr/>
          <p:nvPr/>
        </p:nvSpPr>
        <p:spPr>
          <a:xfrm rot="19421727" flipH="1">
            <a:off x="505672" y="1130351"/>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0" name="矩形 69">
            <a:extLst>
              <a:ext uri="{FF2B5EF4-FFF2-40B4-BE49-F238E27FC236}">
                <a16:creationId xmlns:a16="http://schemas.microsoft.com/office/drawing/2014/main" id="{D4219111-72A3-0748-87F9-B43FF6A9F6D8}"/>
              </a:ext>
            </a:extLst>
          </p:cNvPr>
          <p:cNvSpPr/>
          <p:nvPr/>
        </p:nvSpPr>
        <p:spPr>
          <a:xfrm>
            <a:off x="1080290" y="1183171"/>
            <a:ext cx="697627" cy="400110"/>
          </a:xfrm>
          <a:prstGeom prst="rect">
            <a:avLst/>
          </a:prstGeom>
        </p:spPr>
        <p:txBody>
          <a:bodyPr wrap="none">
            <a:spAutoFit/>
          </a:bodyPr>
          <a:lstStyle/>
          <a:p>
            <a:r>
              <a:rPr lang="zh-CN" altLang="en-US" sz="2000" b="1" dirty="0">
                <a:latin typeface="+mn-ea"/>
                <a:cs typeface="Arial Unicode MS" panose="020B0604020202020204" pitchFamily="34" charset="-122"/>
              </a:rPr>
              <a:t>训练</a:t>
            </a:r>
            <a:endParaRPr lang="en" altLang="zh-CN" sz="2000" b="1" dirty="0">
              <a:latin typeface="+mn-ea"/>
              <a:cs typeface="Arial Unicode MS" panose="020B0604020202020204" pitchFamily="34" charset="-122"/>
            </a:endParaRPr>
          </a:p>
        </p:txBody>
      </p:sp>
      <p:sp>
        <p:nvSpPr>
          <p:cNvPr id="71" name="任意多边形 76">
            <a:extLst>
              <a:ext uri="{FF2B5EF4-FFF2-40B4-BE49-F238E27FC236}">
                <a16:creationId xmlns:a16="http://schemas.microsoft.com/office/drawing/2014/main" id="{FEF74FB6-EF7A-A443-A83C-A959E13D6B6E}"/>
              </a:ext>
            </a:extLst>
          </p:cNvPr>
          <p:cNvSpPr/>
          <p:nvPr/>
        </p:nvSpPr>
        <p:spPr>
          <a:xfrm rot="19421727" flipH="1">
            <a:off x="599485" y="4184259"/>
            <a:ext cx="480660" cy="474973"/>
          </a:xfrm>
          <a:custGeom>
            <a:avLst/>
            <a:gdLst>
              <a:gd name="connsiteX0" fmla="*/ 7433887 w 15105456"/>
              <a:gd name="connsiteY0" fmla="*/ 268 h 14863851"/>
              <a:gd name="connsiteX1" fmla="*/ 1667178 w 15105456"/>
              <a:gd name="connsiteY1" fmla="*/ 4920872 h 14863851"/>
              <a:gd name="connsiteX2" fmla="*/ 150574 w 15105456"/>
              <a:gd name="connsiteY2" fmla="*/ 11662331 h 14863851"/>
              <a:gd name="connsiteX3" fmla="*/ 159932 w 15105456"/>
              <a:gd name="connsiteY3" fmla="*/ 11692695 h 14863851"/>
              <a:gd name="connsiteX4" fmla="*/ 165780 w 15105456"/>
              <a:gd name="connsiteY4" fmla="*/ 11728888 h 14863851"/>
              <a:gd name="connsiteX5" fmla="*/ 7547446 w 15105456"/>
              <a:gd name="connsiteY5" fmla="*/ 14863851 h 14863851"/>
              <a:gd name="connsiteX6" fmla="*/ 14881926 w 15105456"/>
              <a:gd name="connsiteY6" fmla="*/ 11903648 h 14863851"/>
              <a:gd name="connsiteX7" fmla="*/ 14909761 w 15105456"/>
              <a:gd name="connsiteY7" fmla="*/ 11800558 h 14863851"/>
              <a:gd name="connsiteX8" fmla="*/ 14923904 w 15105456"/>
              <a:gd name="connsiteY8" fmla="*/ 11761043 h 14863851"/>
              <a:gd name="connsiteX9" fmla="*/ 13310172 w 15105456"/>
              <a:gd name="connsiteY9" fmla="*/ 4851018 h 14863851"/>
              <a:gd name="connsiteX10" fmla="*/ 8234354 w 15105456"/>
              <a:gd name="connsiteY10" fmla="*/ 162370 h 14863851"/>
              <a:gd name="connsiteX11" fmla="*/ 8119928 w 15105456"/>
              <a:gd name="connsiteY11" fmla="*/ 136115 h 14863851"/>
              <a:gd name="connsiteX12" fmla="*/ 8105217 w 15105456"/>
              <a:gd name="connsiteY12" fmla="*/ 129095 h 14863851"/>
              <a:gd name="connsiteX13" fmla="*/ 7433887 w 15105456"/>
              <a:gd name="connsiteY13" fmla="*/ 268 h 1486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05456" h="14863851">
                <a:moveTo>
                  <a:pt x="7433887" y="268"/>
                </a:moveTo>
                <a:cubicBezTo>
                  <a:pt x="5721391" y="-26383"/>
                  <a:pt x="3342882" y="1936394"/>
                  <a:pt x="1667178" y="4920872"/>
                </a:cubicBezTo>
                <a:cubicBezTo>
                  <a:pt x="239727" y="7463205"/>
                  <a:pt x="-289215" y="10054975"/>
                  <a:pt x="150574" y="11662331"/>
                </a:cubicBezTo>
                <a:lnTo>
                  <a:pt x="159932" y="11692695"/>
                </a:lnTo>
                <a:lnTo>
                  <a:pt x="165780" y="11728888"/>
                </a:lnTo>
                <a:cubicBezTo>
                  <a:pt x="545757" y="13489750"/>
                  <a:pt x="3705628" y="14863851"/>
                  <a:pt x="7547446" y="14863851"/>
                </a:cubicBezTo>
                <a:cubicBezTo>
                  <a:pt x="11261203" y="14863851"/>
                  <a:pt x="14337719" y="13579830"/>
                  <a:pt x="14881926" y="11903648"/>
                </a:cubicBezTo>
                <a:lnTo>
                  <a:pt x="14909761" y="11800558"/>
                </a:lnTo>
                <a:lnTo>
                  <a:pt x="14923904" y="11761043"/>
                </a:lnTo>
                <a:cubicBezTo>
                  <a:pt x="15434087" y="10162959"/>
                  <a:pt x="14860547" y="7468785"/>
                  <a:pt x="13310172" y="4851018"/>
                </a:cubicBezTo>
                <a:cubicBezTo>
                  <a:pt x="11824395" y="2342324"/>
                  <a:pt x="9845883" y="586608"/>
                  <a:pt x="8234354" y="162370"/>
                </a:cubicBezTo>
                <a:lnTo>
                  <a:pt x="8119928" y="136115"/>
                </a:lnTo>
                <a:lnTo>
                  <a:pt x="8105217" y="129095"/>
                </a:lnTo>
                <a:cubicBezTo>
                  <a:pt x="7896733" y="46048"/>
                  <a:pt x="7671734" y="3970"/>
                  <a:pt x="7433887" y="268"/>
                </a:cubicBezTo>
                <a:close/>
              </a:path>
            </a:pathLst>
          </a:custGeom>
          <a:solidFill>
            <a:srgbClr val="9D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endParaRPr>
          </a:p>
        </p:txBody>
      </p:sp>
      <p:sp>
        <p:nvSpPr>
          <p:cNvPr id="74" name="矩形 73">
            <a:extLst>
              <a:ext uri="{FF2B5EF4-FFF2-40B4-BE49-F238E27FC236}">
                <a16:creationId xmlns:a16="http://schemas.microsoft.com/office/drawing/2014/main" id="{F0A12E23-5A3B-DD4C-A980-9E95DFACABB5}"/>
              </a:ext>
            </a:extLst>
          </p:cNvPr>
          <p:cNvSpPr/>
          <p:nvPr/>
        </p:nvSpPr>
        <p:spPr>
          <a:xfrm>
            <a:off x="1174103" y="4237079"/>
            <a:ext cx="1245854" cy="400110"/>
          </a:xfrm>
          <a:prstGeom prst="rect">
            <a:avLst/>
          </a:prstGeom>
        </p:spPr>
        <p:txBody>
          <a:bodyPr wrap="none">
            <a:spAutoFit/>
          </a:bodyPr>
          <a:lstStyle/>
          <a:p>
            <a:r>
              <a:rPr lang="zh-CN" altLang="en-US" sz="2000" b="1" dirty="0">
                <a:latin typeface="+mn-ea"/>
                <a:cs typeface="Arial Unicode MS" panose="020B0604020202020204" pitchFamily="34" charset="-122"/>
              </a:rPr>
              <a:t>测试结果</a:t>
            </a:r>
            <a:endParaRPr lang="en" altLang="zh-CN" sz="2000" b="1" dirty="0">
              <a:latin typeface="+mn-ea"/>
              <a:cs typeface="Arial Unicode MS" panose="020B0604020202020204" pitchFamily="34" charset="-122"/>
            </a:endParaRPr>
          </a:p>
        </p:txBody>
      </p:sp>
      <p:sp>
        <p:nvSpPr>
          <p:cNvPr id="3" name="矩形 2">
            <a:extLst>
              <a:ext uri="{FF2B5EF4-FFF2-40B4-BE49-F238E27FC236}">
                <a16:creationId xmlns:a16="http://schemas.microsoft.com/office/drawing/2014/main" id="{5D8A688B-E581-4241-9442-1D67F66851D1}"/>
              </a:ext>
            </a:extLst>
          </p:cNvPr>
          <p:cNvSpPr/>
          <p:nvPr/>
        </p:nvSpPr>
        <p:spPr>
          <a:xfrm>
            <a:off x="2159091" y="5185408"/>
            <a:ext cx="8144985" cy="646331"/>
          </a:xfrm>
          <a:prstGeom prst="rect">
            <a:avLst/>
          </a:prstGeom>
        </p:spPr>
        <p:txBody>
          <a:bodyPr wrap="square">
            <a:spAutoFit/>
          </a:bodyPr>
          <a:lstStyle/>
          <a:p>
            <a:r>
              <a:rPr lang="zh-CN" altLang="en-US" dirty="0"/>
              <a:t>[0.90810811 0.96174863 0.84530387 0.90555556 0.89385475 0.96648045</a:t>
            </a:r>
          </a:p>
          <a:p>
            <a:r>
              <a:rPr lang="zh-CN" altLang="en-US" dirty="0"/>
              <a:t> 0.95530726 0.91011236 0.8700565  0.86363636]</a:t>
            </a:r>
          </a:p>
        </p:txBody>
      </p:sp>
      <p:pic>
        <p:nvPicPr>
          <p:cNvPr id="4" name="图片 3">
            <a:extLst>
              <a:ext uri="{FF2B5EF4-FFF2-40B4-BE49-F238E27FC236}">
                <a16:creationId xmlns:a16="http://schemas.microsoft.com/office/drawing/2014/main" id="{4F029ACD-D0C8-1143-9885-2855AFCF988A}"/>
              </a:ext>
            </a:extLst>
          </p:cNvPr>
          <p:cNvPicPr>
            <a:picLocks noChangeAspect="1"/>
          </p:cNvPicPr>
          <p:nvPr/>
        </p:nvPicPr>
        <p:blipFill>
          <a:blip r:embed="rId4"/>
          <a:stretch>
            <a:fillRect/>
          </a:stretch>
        </p:blipFill>
        <p:spPr>
          <a:xfrm>
            <a:off x="2510352" y="2361854"/>
            <a:ext cx="7171293" cy="1569229"/>
          </a:xfrm>
          <a:prstGeom prst="rect">
            <a:avLst/>
          </a:prstGeom>
        </p:spPr>
      </p:pic>
      <p:sp>
        <p:nvSpPr>
          <p:cNvPr id="75" name="矩形 74">
            <a:extLst>
              <a:ext uri="{FF2B5EF4-FFF2-40B4-BE49-F238E27FC236}">
                <a16:creationId xmlns:a16="http://schemas.microsoft.com/office/drawing/2014/main" id="{460C2838-1683-014F-A1B9-E818A0197309}"/>
              </a:ext>
            </a:extLst>
          </p:cNvPr>
          <p:cNvSpPr/>
          <p:nvPr/>
        </p:nvSpPr>
        <p:spPr>
          <a:xfrm>
            <a:off x="1030302" y="1672592"/>
            <a:ext cx="10577079" cy="45890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mn-ea"/>
                <a:cs typeface="Arial Unicode MS" panose="020B0604020202020204" pitchFamily="34" charset="-122"/>
              </a:rPr>
              <a:t>交叉验证是机器学习中的一种常用策略，这里以</a:t>
            </a:r>
            <a:r>
              <a:rPr lang="en-US" altLang="zh-CN" dirty="0">
                <a:latin typeface="+mn-ea"/>
                <a:cs typeface="Arial Unicode MS" panose="020B0604020202020204" pitchFamily="34" charset="-122"/>
              </a:rPr>
              <a:t>SGD</a:t>
            </a:r>
            <a:r>
              <a:rPr lang="zh-CN" altLang="en-US" dirty="0">
                <a:latin typeface="+mn-ea"/>
                <a:cs typeface="Arial Unicode MS" panose="020B0604020202020204" pitchFamily="34" charset="-122"/>
              </a:rPr>
              <a:t>分类器为例，计算十折交叉验证准确率</a:t>
            </a:r>
          </a:p>
        </p:txBody>
      </p:sp>
    </p:spTree>
    <p:extLst>
      <p:ext uri="{BB962C8B-B14F-4D97-AF65-F5344CB8AC3E}">
        <p14:creationId xmlns:p14="http://schemas.microsoft.com/office/powerpoint/2010/main" val="338140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3" cstate="print"/>
          <a:stretch>
            <a:fillRect/>
          </a:stretch>
        </p:blipFill>
        <p:spPr>
          <a:xfrm>
            <a:off x="0" y="0"/>
            <a:ext cx="12192000" cy="6858000"/>
          </a:xfrm>
          <a:prstGeom prst="rect">
            <a:avLst/>
          </a:prstGeom>
        </p:spPr>
      </p:pic>
      <p:sp>
        <p:nvSpPr>
          <p:cNvPr id="2" name="矩形 1"/>
          <p:cNvSpPr/>
          <p:nvPr/>
        </p:nvSpPr>
        <p:spPr>
          <a:xfrm>
            <a:off x="1" y="0"/>
            <a:ext cx="4953000" cy="6858000"/>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796575" y="2751038"/>
            <a:ext cx="3458058" cy="923330"/>
            <a:chOff x="872775" y="2487402"/>
            <a:chExt cx="3458058" cy="923330"/>
          </a:xfrm>
        </p:grpSpPr>
        <p:sp>
          <p:nvSpPr>
            <p:cNvPr id="4" name="文本框 3"/>
            <p:cNvSpPr txBox="1"/>
            <p:nvPr/>
          </p:nvSpPr>
          <p:spPr>
            <a:xfrm>
              <a:off x="872775" y="2487402"/>
              <a:ext cx="32698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a:t>
              </a:r>
              <a:r>
                <a:rPr lang="en-US" altLang="zh-CN" sz="5400" spc="1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1</a:t>
              </a:r>
              <a:endParaRPr kumimoji="0" lang="zh-CN" altLang="en-US" sz="5400" b="0" i="0" u="none" strike="noStrike" kern="1200" cap="none" spc="1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等腰三角形 6"/>
            <p:cNvSpPr/>
            <p:nvPr/>
          </p:nvSpPr>
          <p:spPr>
            <a:xfrm rot="5400000">
              <a:off x="4151112" y="2865863"/>
              <a:ext cx="193033" cy="166408"/>
            </a:xfrm>
            <a:prstGeom prst="triangle">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文本框 7"/>
          <p:cNvSpPr txBox="1"/>
          <p:nvPr/>
        </p:nvSpPr>
        <p:spPr>
          <a:xfrm>
            <a:off x="5121929" y="2812084"/>
            <a:ext cx="6493640" cy="830997"/>
          </a:xfrm>
          <a:prstGeom prst="rect">
            <a:avLst/>
          </a:prstGeom>
          <a:noFill/>
        </p:spPr>
        <p:txBody>
          <a:bodyPr wrap="square" rtlCol="0">
            <a:spAutoFit/>
          </a:bodyPr>
          <a:lstStyle/>
          <a:p>
            <a:pPr lvl="0" algn="ctr">
              <a:defRPr/>
            </a:pPr>
            <a:r>
              <a:rPr lang="en-US" altLang="zh-CN"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4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安装与调库</a:t>
            </a:r>
            <a:endParaRPr kumimoji="0" lang="zh-CN" altLang="en-US" sz="4800" b="1" i="0" u="none" strike="noStrike" kern="1200" cap="none" normalizeH="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6" name="组合 35"/>
          <p:cNvGrpSpPr/>
          <p:nvPr/>
        </p:nvGrpSpPr>
        <p:grpSpPr>
          <a:xfrm>
            <a:off x="10093078" y="291782"/>
            <a:ext cx="1512002" cy="444892"/>
            <a:chOff x="9556201" y="498129"/>
            <a:chExt cx="1993881" cy="586680"/>
          </a:xfrm>
        </p:grpSpPr>
        <p:grpSp>
          <p:nvGrpSpPr>
            <p:cNvPr id="37" name="组合 36"/>
            <p:cNvGrpSpPr/>
            <p:nvPr userDrawn="1"/>
          </p:nvGrpSpPr>
          <p:grpSpPr>
            <a:xfrm>
              <a:off x="10239376" y="968937"/>
              <a:ext cx="1307697" cy="96254"/>
              <a:chOff x="4616246" y="3878362"/>
              <a:chExt cx="5571416" cy="410087"/>
            </a:xfrm>
            <a:solidFill>
              <a:schemeClr val="tx1">
                <a:alpha val="80000"/>
              </a:schemeClr>
            </a:solidFill>
          </p:grpSpPr>
          <p:sp>
            <p:nvSpPr>
              <p:cNvPr id="75"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组合 37"/>
            <p:cNvGrpSpPr/>
            <p:nvPr userDrawn="1"/>
          </p:nvGrpSpPr>
          <p:grpSpPr>
            <a:xfrm>
              <a:off x="10237120" y="539555"/>
              <a:ext cx="1312962" cy="375239"/>
              <a:chOff x="4606634" y="2048989"/>
              <a:chExt cx="5593843" cy="1598699"/>
            </a:xfrm>
            <a:solidFill>
              <a:schemeClr val="accent1">
                <a:alpha val="80000"/>
              </a:schemeClr>
            </a:solidFill>
          </p:grpSpPr>
          <p:sp>
            <p:nvSpPr>
              <p:cNvPr id="63"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组合 38"/>
            <p:cNvGrpSpPr/>
            <p:nvPr userDrawn="1"/>
          </p:nvGrpSpPr>
          <p:grpSpPr>
            <a:xfrm>
              <a:off x="9556201" y="498129"/>
              <a:ext cx="588050" cy="586680"/>
              <a:chOff x="2105799" y="20055838"/>
              <a:chExt cx="6748090" cy="6732363"/>
            </a:xfrm>
            <a:solidFill>
              <a:schemeClr val="accent1">
                <a:alpha val="80000"/>
              </a:schemeClr>
            </a:solidFill>
          </p:grpSpPr>
          <p:sp>
            <p:nvSpPr>
              <p:cNvPr id="4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extLst>
      <p:ext uri="{BB962C8B-B14F-4D97-AF65-F5344CB8AC3E}">
        <p14:creationId xmlns:p14="http://schemas.microsoft.com/office/powerpoint/2010/main" val="314192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F62DE44-F591-46D9-AF9B-09CF08CC1E19}"/>
              </a:ext>
            </a:extLst>
          </p:cNvPr>
          <p:cNvPicPr>
            <a:picLocks noChangeAspect="1"/>
          </p:cNvPicPr>
          <p:nvPr/>
        </p:nvPicPr>
        <p:blipFill>
          <a:blip r:embed="rId3"/>
          <a:stretch>
            <a:fillRect/>
          </a:stretch>
        </p:blipFill>
        <p:spPr>
          <a:xfrm>
            <a:off x="0" y="0"/>
            <a:ext cx="12192000" cy="6858000"/>
          </a:xfrm>
          <a:prstGeom prst="rect">
            <a:avLst/>
          </a:prstGeom>
        </p:spPr>
      </p:pic>
      <p:grpSp>
        <p:nvGrpSpPr>
          <p:cNvPr id="7" name="组合 6">
            <a:extLst>
              <a:ext uri="{FF2B5EF4-FFF2-40B4-BE49-F238E27FC236}">
                <a16:creationId xmlns:a16="http://schemas.microsoft.com/office/drawing/2014/main" id="{A380F032-1450-4BAA-AC9A-05A19646F804}"/>
              </a:ext>
            </a:extLst>
          </p:cNvPr>
          <p:cNvGrpSpPr/>
          <p:nvPr/>
        </p:nvGrpSpPr>
        <p:grpSpPr>
          <a:xfrm>
            <a:off x="442913" y="2221789"/>
            <a:ext cx="5634478" cy="4062405"/>
            <a:chOff x="98116" y="1224302"/>
            <a:chExt cx="6261496" cy="4409395"/>
          </a:xfrm>
        </p:grpSpPr>
        <p:pic>
          <p:nvPicPr>
            <p:cNvPr id="4" name="图片 3">
              <a:extLst>
                <a:ext uri="{FF2B5EF4-FFF2-40B4-BE49-F238E27FC236}">
                  <a16:creationId xmlns:a16="http://schemas.microsoft.com/office/drawing/2014/main" id="{268A9F06-B630-4FF0-9F5F-E3005C40637E}"/>
                </a:ext>
              </a:extLst>
            </p:cNvPr>
            <p:cNvPicPr>
              <a:picLocks noChangeAspect="1"/>
            </p:cNvPicPr>
            <p:nvPr/>
          </p:nvPicPr>
          <p:blipFill>
            <a:blip r:embed="rId4"/>
            <a:stretch>
              <a:fillRect/>
            </a:stretch>
          </p:blipFill>
          <p:spPr>
            <a:xfrm>
              <a:off x="98116" y="1224302"/>
              <a:ext cx="6261496" cy="4409395"/>
            </a:xfrm>
            <a:prstGeom prst="rect">
              <a:avLst/>
            </a:prstGeom>
          </p:spPr>
        </p:pic>
        <p:sp>
          <p:nvSpPr>
            <p:cNvPr id="5" name="矩形 4">
              <a:extLst>
                <a:ext uri="{FF2B5EF4-FFF2-40B4-BE49-F238E27FC236}">
                  <a16:creationId xmlns:a16="http://schemas.microsoft.com/office/drawing/2014/main" id="{FACE16EC-0689-479B-AA91-A3C4EDBDFA21}"/>
                </a:ext>
              </a:extLst>
            </p:cNvPr>
            <p:cNvSpPr/>
            <p:nvPr/>
          </p:nvSpPr>
          <p:spPr>
            <a:xfrm>
              <a:off x="1243914" y="1589903"/>
              <a:ext cx="1466335" cy="362465"/>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5997D130-E7F8-42DD-AC85-BDE08C35F56A}"/>
              </a:ext>
            </a:extLst>
          </p:cNvPr>
          <p:cNvGrpSpPr/>
          <p:nvPr/>
        </p:nvGrpSpPr>
        <p:grpSpPr>
          <a:xfrm>
            <a:off x="6645625" y="434324"/>
            <a:ext cx="4708424" cy="3907566"/>
            <a:chOff x="6198473" y="360813"/>
            <a:chExt cx="4708424" cy="3907566"/>
          </a:xfrm>
        </p:grpSpPr>
        <p:pic>
          <p:nvPicPr>
            <p:cNvPr id="6" name="图片 5">
              <a:extLst>
                <a:ext uri="{FF2B5EF4-FFF2-40B4-BE49-F238E27FC236}">
                  <a16:creationId xmlns:a16="http://schemas.microsoft.com/office/drawing/2014/main" id="{E6F0FC5A-0C80-426E-A0C3-323C0AEF815E}"/>
                </a:ext>
              </a:extLst>
            </p:cNvPr>
            <p:cNvPicPr>
              <a:picLocks noChangeAspect="1"/>
            </p:cNvPicPr>
            <p:nvPr/>
          </p:nvPicPr>
          <p:blipFill>
            <a:blip r:embed="rId5"/>
            <a:stretch>
              <a:fillRect/>
            </a:stretch>
          </p:blipFill>
          <p:spPr>
            <a:xfrm>
              <a:off x="6198473" y="360813"/>
              <a:ext cx="4708424" cy="3907566"/>
            </a:xfrm>
            <a:prstGeom prst="rect">
              <a:avLst/>
            </a:prstGeom>
          </p:spPr>
        </p:pic>
        <p:sp>
          <p:nvSpPr>
            <p:cNvPr id="8" name="矩形 7">
              <a:extLst>
                <a:ext uri="{FF2B5EF4-FFF2-40B4-BE49-F238E27FC236}">
                  <a16:creationId xmlns:a16="http://schemas.microsoft.com/office/drawing/2014/main" id="{E998E985-4BDE-4A1F-B869-4B9B2D6438E4}"/>
                </a:ext>
              </a:extLst>
            </p:cNvPr>
            <p:cNvSpPr/>
            <p:nvPr/>
          </p:nvSpPr>
          <p:spPr>
            <a:xfrm>
              <a:off x="6384324" y="3805881"/>
              <a:ext cx="815546" cy="329514"/>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E51784D5-3DC7-4852-AD4F-D42F2B467B39}"/>
              </a:ext>
            </a:extLst>
          </p:cNvPr>
          <p:cNvSpPr txBox="1"/>
          <p:nvPr/>
        </p:nvSpPr>
        <p:spPr>
          <a:xfrm>
            <a:off x="763430" y="2401433"/>
            <a:ext cx="354227" cy="400110"/>
          </a:xfrm>
          <a:prstGeom prst="rect">
            <a:avLst/>
          </a:prstGeom>
          <a:noFill/>
        </p:spPr>
        <p:txBody>
          <a:bodyPr wrap="square" rtlCol="0">
            <a:spAutoFit/>
          </a:bodyPr>
          <a:lstStyle/>
          <a:p>
            <a:pPr algn="ctr"/>
            <a:r>
              <a:rPr lang="en-US" altLang="zh-CN"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A16170BD-58DA-4E00-B9E8-96153285BF79}"/>
              </a:ext>
            </a:extLst>
          </p:cNvPr>
          <p:cNvSpPr txBox="1"/>
          <p:nvPr/>
        </p:nvSpPr>
        <p:spPr>
          <a:xfrm>
            <a:off x="6291398" y="3844094"/>
            <a:ext cx="354227" cy="400110"/>
          </a:xfrm>
          <a:prstGeom prst="rect">
            <a:avLst/>
          </a:prstGeom>
          <a:noFill/>
        </p:spPr>
        <p:txBody>
          <a:bodyPr wrap="square" rtlCol="0">
            <a:spAutoFit/>
          </a:bodyPr>
          <a:lstStyle/>
          <a:p>
            <a:pPr algn="ctr"/>
            <a:r>
              <a:rPr lang="en-US" altLang="zh-CN"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a:extLst>
              <a:ext uri="{FF2B5EF4-FFF2-40B4-BE49-F238E27FC236}">
                <a16:creationId xmlns:a16="http://schemas.microsoft.com/office/drawing/2014/main" id="{7737D8CC-D4E2-418B-9B74-956049275A14}"/>
              </a:ext>
            </a:extLst>
          </p:cNvPr>
          <p:cNvSpPr txBox="1"/>
          <p:nvPr/>
        </p:nvSpPr>
        <p:spPr>
          <a:xfrm>
            <a:off x="6291398" y="5634682"/>
            <a:ext cx="354227" cy="400110"/>
          </a:xfrm>
          <a:prstGeom prst="rect">
            <a:avLst/>
          </a:prstGeom>
          <a:noFill/>
        </p:spPr>
        <p:txBody>
          <a:bodyPr wrap="square" rtlCol="0">
            <a:spAutoFit/>
          </a:bodyPr>
          <a:lstStyle/>
          <a:p>
            <a:pPr algn="ctr"/>
            <a:r>
              <a:rPr lang="en-US" altLang="zh-CN"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组合 18">
            <a:extLst>
              <a:ext uri="{FF2B5EF4-FFF2-40B4-BE49-F238E27FC236}">
                <a16:creationId xmlns:a16="http://schemas.microsoft.com/office/drawing/2014/main" id="{148A6996-1615-4B52-B8B7-E968CF9AB317}"/>
              </a:ext>
            </a:extLst>
          </p:cNvPr>
          <p:cNvGrpSpPr/>
          <p:nvPr/>
        </p:nvGrpSpPr>
        <p:grpSpPr>
          <a:xfrm>
            <a:off x="6645625" y="4545776"/>
            <a:ext cx="4708424" cy="1742023"/>
            <a:chOff x="6645625" y="4545776"/>
            <a:chExt cx="4708424" cy="1742023"/>
          </a:xfrm>
        </p:grpSpPr>
        <p:pic>
          <p:nvPicPr>
            <p:cNvPr id="3" name="图片 2">
              <a:extLst>
                <a:ext uri="{FF2B5EF4-FFF2-40B4-BE49-F238E27FC236}">
                  <a16:creationId xmlns:a16="http://schemas.microsoft.com/office/drawing/2014/main" id="{AF87FD68-EEC5-4396-9676-D853FEDD4D9D}"/>
                </a:ext>
              </a:extLst>
            </p:cNvPr>
            <p:cNvPicPr>
              <a:picLocks noChangeAspect="1"/>
            </p:cNvPicPr>
            <p:nvPr/>
          </p:nvPicPr>
          <p:blipFill>
            <a:blip r:embed="rId6"/>
            <a:stretch>
              <a:fillRect/>
            </a:stretch>
          </p:blipFill>
          <p:spPr>
            <a:xfrm>
              <a:off x="6645625" y="4545776"/>
              <a:ext cx="4708424" cy="1742023"/>
            </a:xfrm>
            <a:prstGeom prst="rect">
              <a:avLst/>
            </a:prstGeom>
          </p:spPr>
        </p:pic>
        <p:sp>
          <p:nvSpPr>
            <p:cNvPr id="13" name="矩形 12">
              <a:extLst>
                <a:ext uri="{FF2B5EF4-FFF2-40B4-BE49-F238E27FC236}">
                  <a16:creationId xmlns:a16="http://schemas.microsoft.com/office/drawing/2014/main" id="{74AFDACC-4FE6-461F-ACE7-426D4ED76FF2}"/>
                </a:ext>
              </a:extLst>
            </p:cNvPr>
            <p:cNvSpPr/>
            <p:nvPr/>
          </p:nvSpPr>
          <p:spPr>
            <a:xfrm>
              <a:off x="6707910" y="5651157"/>
              <a:ext cx="4559645" cy="461319"/>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sp>
        <p:nvSpPr>
          <p:cNvPr id="15" name="标题 1">
            <a:extLst>
              <a:ext uri="{FF2B5EF4-FFF2-40B4-BE49-F238E27FC236}">
                <a16:creationId xmlns:a16="http://schemas.microsoft.com/office/drawing/2014/main" id="{15B257B9-68E9-445E-AAE2-C67DE4B2F553}"/>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mn-ea"/>
                <a:sym typeface="Arial" panose="020B0604020202020204" pitchFamily="34" charset="0"/>
              </a:rPr>
              <a:t>下载</a:t>
            </a:r>
            <a:r>
              <a:rPr lang="en-US" altLang="zh-CN" dirty="0">
                <a:latin typeface="+mn-ea"/>
                <a:sym typeface="Arial" panose="020B0604020202020204" pitchFamily="34" charset="0"/>
              </a:rPr>
              <a:t>Anaconda</a:t>
            </a:r>
            <a:endParaRPr lang="zh-CN" altLang="en-US" dirty="0">
              <a:latin typeface="+mn-ea"/>
              <a:sym typeface="Arial" panose="020B0604020202020204" pitchFamily="34" charset="0"/>
            </a:endParaRPr>
          </a:p>
        </p:txBody>
      </p:sp>
      <p:grpSp>
        <p:nvGrpSpPr>
          <p:cNvPr id="16" name="组合 15">
            <a:extLst>
              <a:ext uri="{FF2B5EF4-FFF2-40B4-BE49-F238E27FC236}">
                <a16:creationId xmlns:a16="http://schemas.microsoft.com/office/drawing/2014/main" id="{351863D5-6B75-4F80-B582-307DA2A6AB61}"/>
              </a:ext>
            </a:extLst>
          </p:cNvPr>
          <p:cNvGrpSpPr/>
          <p:nvPr/>
        </p:nvGrpSpPr>
        <p:grpSpPr>
          <a:xfrm>
            <a:off x="528706" y="867990"/>
            <a:ext cx="2433027" cy="0"/>
            <a:chOff x="7460343" y="1311756"/>
            <a:chExt cx="2433027" cy="0"/>
          </a:xfrm>
        </p:grpSpPr>
        <p:cxnSp>
          <p:nvCxnSpPr>
            <p:cNvPr id="17" name="直接连接符 16">
              <a:extLst>
                <a:ext uri="{FF2B5EF4-FFF2-40B4-BE49-F238E27FC236}">
                  <a16:creationId xmlns:a16="http://schemas.microsoft.com/office/drawing/2014/main" id="{9A4BE161-02D0-4830-99AD-05EAE91BB1E9}"/>
                </a:ext>
              </a:extLst>
            </p:cNvPr>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D67B182-C621-4563-9DDA-CB13569C9A84}"/>
                </a:ext>
              </a:extLst>
            </p:cNvPr>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6788BD46-FC82-4E5B-8798-0C2A7F2154F5}"/>
              </a:ext>
            </a:extLst>
          </p:cNvPr>
          <p:cNvSpPr/>
          <p:nvPr/>
        </p:nvSpPr>
        <p:spPr>
          <a:xfrm>
            <a:off x="442913" y="1028584"/>
            <a:ext cx="3698513" cy="369332"/>
          </a:xfrm>
          <a:prstGeom prst="rect">
            <a:avLst/>
          </a:prstGeom>
        </p:spPr>
        <p:txBody>
          <a:bodyPr wrap="none">
            <a:spAutoFit/>
          </a:bodyPr>
          <a:lstStyle/>
          <a:p>
            <a:r>
              <a:rPr lang="zh-CN" altLang="en-US" dirty="0"/>
              <a:t>网址：</a:t>
            </a:r>
            <a:r>
              <a:rPr lang="en-US" altLang="zh-CN" dirty="0"/>
              <a:t>https://www.anaconda.com/</a:t>
            </a:r>
            <a:endParaRPr lang="zh-CN" altLang="en-US" dirty="0"/>
          </a:p>
        </p:txBody>
      </p:sp>
    </p:spTree>
    <p:extLst>
      <p:ext uri="{BB962C8B-B14F-4D97-AF65-F5344CB8AC3E}">
        <p14:creationId xmlns:p14="http://schemas.microsoft.com/office/powerpoint/2010/main" val="245632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5B257B9-68E9-445E-AAE2-C67DE4B2F553}"/>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mn-ea"/>
                <a:sym typeface="Arial" panose="020B0604020202020204" pitchFamily="34" charset="0"/>
              </a:rPr>
              <a:t>安装</a:t>
            </a:r>
            <a:r>
              <a:rPr lang="en-US" altLang="zh-CN" dirty="0">
                <a:latin typeface="+mn-ea"/>
                <a:sym typeface="Arial" panose="020B0604020202020204" pitchFamily="34" charset="0"/>
              </a:rPr>
              <a:t>Anaconda</a:t>
            </a:r>
            <a:endParaRPr lang="zh-CN" altLang="en-US" dirty="0">
              <a:latin typeface="+mn-ea"/>
              <a:sym typeface="Arial" panose="020B0604020202020204" pitchFamily="34" charset="0"/>
            </a:endParaRPr>
          </a:p>
        </p:txBody>
      </p:sp>
      <p:grpSp>
        <p:nvGrpSpPr>
          <p:cNvPr id="16" name="组合 15">
            <a:extLst>
              <a:ext uri="{FF2B5EF4-FFF2-40B4-BE49-F238E27FC236}">
                <a16:creationId xmlns:a16="http://schemas.microsoft.com/office/drawing/2014/main" id="{351863D5-6B75-4F80-B582-307DA2A6AB61}"/>
              </a:ext>
            </a:extLst>
          </p:cNvPr>
          <p:cNvGrpSpPr/>
          <p:nvPr/>
        </p:nvGrpSpPr>
        <p:grpSpPr>
          <a:xfrm>
            <a:off x="528706" y="867990"/>
            <a:ext cx="2433027" cy="0"/>
            <a:chOff x="7460343" y="1311756"/>
            <a:chExt cx="2433027" cy="0"/>
          </a:xfrm>
        </p:grpSpPr>
        <p:cxnSp>
          <p:nvCxnSpPr>
            <p:cNvPr id="17" name="直接连接符 16">
              <a:extLst>
                <a:ext uri="{FF2B5EF4-FFF2-40B4-BE49-F238E27FC236}">
                  <a16:creationId xmlns:a16="http://schemas.microsoft.com/office/drawing/2014/main" id="{9A4BE161-02D0-4830-99AD-05EAE91BB1E9}"/>
                </a:ext>
              </a:extLst>
            </p:cNvPr>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D67B182-C621-4563-9DDA-CB13569C9A84}"/>
                </a:ext>
              </a:extLst>
            </p:cNvPr>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036" name="Picture 12" descr="选择Just Me">
            <a:extLst>
              <a:ext uri="{FF2B5EF4-FFF2-40B4-BE49-F238E27FC236}">
                <a16:creationId xmlns:a16="http://schemas.microsoft.com/office/drawing/2014/main" id="{D3F882FB-B0C5-4B68-9853-EEA19A6F9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41" y="995954"/>
            <a:ext cx="3614926" cy="279097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默认即可">
            <a:extLst>
              <a:ext uri="{FF2B5EF4-FFF2-40B4-BE49-F238E27FC236}">
                <a16:creationId xmlns:a16="http://schemas.microsoft.com/office/drawing/2014/main" id="{2C391C61-AD90-42EA-AC6E-CDDA5ADE0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830" y="1027367"/>
            <a:ext cx="3632885" cy="27909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如何安装Anaconda和Python">
            <a:extLst>
              <a:ext uri="{FF2B5EF4-FFF2-40B4-BE49-F238E27FC236}">
                <a16:creationId xmlns:a16="http://schemas.microsoft.com/office/drawing/2014/main" id="{3CB9EA30-05FD-44D5-B645-488993FAA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378" y="1000929"/>
            <a:ext cx="3662701" cy="2790978"/>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5FD84A05-95D6-445C-A60A-40040BEC67A6}"/>
              </a:ext>
            </a:extLst>
          </p:cNvPr>
          <p:cNvSpPr txBox="1"/>
          <p:nvPr/>
        </p:nvSpPr>
        <p:spPr>
          <a:xfrm>
            <a:off x="116731" y="980812"/>
            <a:ext cx="354227" cy="400110"/>
          </a:xfrm>
          <a:prstGeom prst="rect">
            <a:avLst/>
          </a:prstGeom>
          <a:noFill/>
        </p:spPr>
        <p:txBody>
          <a:bodyPr wrap="square" rtlCol="0">
            <a:spAutoFit/>
          </a:bodyPr>
          <a:lstStyle/>
          <a:p>
            <a:pPr algn="ctr"/>
            <a:r>
              <a:rPr lang="en-US" altLang="zh-CN"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矩形 22">
            <a:extLst>
              <a:ext uri="{FF2B5EF4-FFF2-40B4-BE49-F238E27FC236}">
                <a16:creationId xmlns:a16="http://schemas.microsoft.com/office/drawing/2014/main" id="{961FF90F-BA30-49C9-A864-01A04E447DDE}"/>
              </a:ext>
            </a:extLst>
          </p:cNvPr>
          <p:cNvSpPr/>
          <p:nvPr/>
        </p:nvSpPr>
        <p:spPr>
          <a:xfrm>
            <a:off x="2858529" y="3477286"/>
            <a:ext cx="626076" cy="278028"/>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977FCC14-862C-4924-A145-DB25948413BF}"/>
              </a:ext>
            </a:extLst>
          </p:cNvPr>
          <p:cNvSpPr txBox="1"/>
          <p:nvPr/>
        </p:nvSpPr>
        <p:spPr>
          <a:xfrm>
            <a:off x="4063162" y="961970"/>
            <a:ext cx="354227" cy="400110"/>
          </a:xfrm>
          <a:prstGeom prst="rect">
            <a:avLst/>
          </a:prstGeom>
          <a:noFill/>
        </p:spPr>
        <p:txBody>
          <a:bodyPr wrap="square" rtlCol="0">
            <a:spAutoFit/>
          </a:bodyPr>
          <a:lstStyle/>
          <a:p>
            <a:pPr algn="ctr"/>
            <a:r>
              <a:rPr lang="en-US" altLang="zh-CN"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5EC1CA00-B865-4E75-9BCD-608924ED07E3}"/>
              </a:ext>
            </a:extLst>
          </p:cNvPr>
          <p:cNvSpPr txBox="1"/>
          <p:nvPr/>
        </p:nvSpPr>
        <p:spPr>
          <a:xfrm>
            <a:off x="2504303" y="2092411"/>
            <a:ext cx="1219200" cy="400110"/>
          </a:xfrm>
          <a:prstGeom prst="rect">
            <a:avLst/>
          </a:prstGeom>
          <a:noFill/>
        </p:spPr>
        <p:txBody>
          <a:bodyPr wrap="square" rtlCol="0">
            <a:spAutoFit/>
          </a:bodyPr>
          <a:lstStyle/>
          <a:p>
            <a:pPr algn="ctr"/>
            <a:r>
              <a:rPr lang="zh-CN" altLang="en-US"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默认即可</a:t>
            </a:r>
          </a:p>
        </p:txBody>
      </p:sp>
      <p:sp>
        <p:nvSpPr>
          <p:cNvPr id="36" name="文本框 35">
            <a:extLst>
              <a:ext uri="{FF2B5EF4-FFF2-40B4-BE49-F238E27FC236}">
                <a16:creationId xmlns:a16="http://schemas.microsoft.com/office/drawing/2014/main" id="{E8D2A578-C819-44CC-A87C-59B0A39D233E}"/>
              </a:ext>
            </a:extLst>
          </p:cNvPr>
          <p:cNvSpPr txBox="1"/>
          <p:nvPr/>
        </p:nvSpPr>
        <p:spPr>
          <a:xfrm>
            <a:off x="6071287" y="2092411"/>
            <a:ext cx="1565189" cy="276999"/>
          </a:xfrm>
          <a:prstGeom prst="rect">
            <a:avLst/>
          </a:prstGeom>
          <a:noFill/>
        </p:spPr>
        <p:txBody>
          <a:bodyPr wrap="square" rtlCol="0">
            <a:spAutoFit/>
          </a:bodyPr>
          <a:lstStyle/>
          <a:p>
            <a:pPr algn="ctr"/>
            <a:r>
              <a:rPr lang="zh-CN" altLang="en-US" sz="12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文件夹选择默认即可</a:t>
            </a:r>
          </a:p>
        </p:txBody>
      </p:sp>
      <p:sp>
        <p:nvSpPr>
          <p:cNvPr id="37" name="文本框 36">
            <a:extLst>
              <a:ext uri="{FF2B5EF4-FFF2-40B4-BE49-F238E27FC236}">
                <a16:creationId xmlns:a16="http://schemas.microsoft.com/office/drawing/2014/main" id="{167811E5-3615-47A6-8CEE-259A9FF1FC1B}"/>
              </a:ext>
            </a:extLst>
          </p:cNvPr>
          <p:cNvSpPr txBox="1"/>
          <p:nvPr/>
        </p:nvSpPr>
        <p:spPr>
          <a:xfrm>
            <a:off x="8009593" y="957578"/>
            <a:ext cx="354227" cy="400110"/>
          </a:xfrm>
          <a:prstGeom prst="rect">
            <a:avLst/>
          </a:prstGeom>
          <a:noFill/>
        </p:spPr>
        <p:txBody>
          <a:bodyPr wrap="square" rtlCol="0">
            <a:spAutoFit/>
          </a:bodyPr>
          <a:lstStyle/>
          <a:p>
            <a:pPr algn="ctr"/>
            <a:r>
              <a:rPr lang="en-US" altLang="zh-CN"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20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文本框 24">
            <a:extLst>
              <a:ext uri="{FF2B5EF4-FFF2-40B4-BE49-F238E27FC236}">
                <a16:creationId xmlns:a16="http://schemas.microsoft.com/office/drawing/2014/main" id="{DB7BF598-FF15-4CFA-9567-2AB86123641E}"/>
              </a:ext>
            </a:extLst>
          </p:cNvPr>
          <p:cNvSpPr txBox="1"/>
          <p:nvPr/>
        </p:nvSpPr>
        <p:spPr>
          <a:xfrm>
            <a:off x="9144000" y="3121223"/>
            <a:ext cx="2059459" cy="307777"/>
          </a:xfrm>
          <a:prstGeom prst="rect">
            <a:avLst/>
          </a:prstGeom>
          <a:noFill/>
        </p:spPr>
        <p:txBody>
          <a:bodyPr wrap="square" rtlCol="0">
            <a:spAutoFit/>
          </a:bodyPr>
          <a:lstStyle/>
          <a:p>
            <a:pPr algn="ctr"/>
            <a:r>
              <a:rPr lang="zh-CN" altLang="en-US"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注意将两个选项都勾选！</a:t>
            </a:r>
          </a:p>
        </p:txBody>
      </p:sp>
      <p:sp>
        <p:nvSpPr>
          <p:cNvPr id="26" name="文本框 25">
            <a:extLst>
              <a:ext uri="{FF2B5EF4-FFF2-40B4-BE49-F238E27FC236}">
                <a16:creationId xmlns:a16="http://schemas.microsoft.com/office/drawing/2014/main" id="{EFCDEE30-FF9B-421F-B2C9-E11B5FB5F6DC}"/>
              </a:ext>
            </a:extLst>
          </p:cNvPr>
          <p:cNvSpPr txBox="1"/>
          <p:nvPr/>
        </p:nvSpPr>
        <p:spPr>
          <a:xfrm>
            <a:off x="5851623" y="4076320"/>
            <a:ext cx="6153456" cy="830997"/>
          </a:xfrm>
          <a:prstGeom prst="rect">
            <a:avLst/>
          </a:prstGeom>
          <a:noFill/>
        </p:spPr>
        <p:txBody>
          <a:bodyPr wrap="square" rtlCol="0">
            <a:spAutoFit/>
          </a:bodyPr>
          <a:lstStyle/>
          <a:p>
            <a:r>
              <a:rPr lang="en-US" altLang="zh-CN" sz="1600" dirty="0"/>
              <a:t>5.</a:t>
            </a:r>
            <a:r>
              <a:rPr lang="zh-CN" altLang="en-US" sz="1600" dirty="0"/>
              <a:t>如果还有什么包没有安装上，可以运行</a:t>
            </a:r>
            <a:r>
              <a:rPr lang="en-US" altLang="zh-CN" sz="1600" dirty="0" err="1"/>
              <a:t>conda</a:t>
            </a:r>
            <a:r>
              <a:rPr lang="en-US" altLang="zh-CN" sz="1600" dirty="0"/>
              <a:t> install ***  </a:t>
            </a:r>
            <a:r>
              <a:rPr lang="zh-CN" altLang="en-US" sz="1600" dirty="0"/>
              <a:t>来进行安装（***为需要的包的名称）。如果某个包版本不是最新的，运行 </a:t>
            </a:r>
            <a:r>
              <a:rPr lang="en-US" altLang="zh-CN" sz="1600" dirty="0" err="1"/>
              <a:t>conda</a:t>
            </a:r>
            <a:r>
              <a:rPr lang="en-US" altLang="zh-CN" sz="1600" dirty="0"/>
              <a:t> update *** </a:t>
            </a:r>
            <a:r>
              <a:rPr lang="zh-CN" altLang="en-US" sz="1600" dirty="0"/>
              <a:t>可以更新了。</a:t>
            </a:r>
            <a:r>
              <a:rPr lang="en-US" altLang="zh-CN" sz="1600" dirty="0"/>
              <a:t>【</a:t>
            </a:r>
            <a:r>
              <a:rPr lang="zh-CN" altLang="en-US" sz="1600" dirty="0"/>
              <a:t>也可以用</a:t>
            </a:r>
            <a:r>
              <a:rPr lang="en-US" altLang="zh-CN" sz="1600" dirty="0"/>
              <a:t>pip install ***</a:t>
            </a:r>
            <a:r>
              <a:rPr lang="zh-CN" altLang="en-US" sz="1600" dirty="0"/>
              <a:t>来安装包</a:t>
            </a:r>
            <a:r>
              <a:rPr lang="en-US" altLang="zh-CN" sz="1600" dirty="0"/>
              <a:t>】</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文本框 40">
            <a:extLst>
              <a:ext uri="{FF2B5EF4-FFF2-40B4-BE49-F238E27FC236}">
                <a16:creationId xmlns:a16="http://schemas.microsoft.com/office/drawing/2014/main" id="{F5DB104C-54D1-4F32-970F-34C95446B14C}"/>
              </a:ext>
            </a:extLst>
          </p:cNvPr>
          <p:cNvSpPr txBox="1"/>
          <p:nvPr/>
        </p:nvSpPr>
        <p:spPr>
          <a:xfrm>
            <a:off x="410532" y="4072340"/>
            <a:ext cx="5200793" cy="830997"/>
          </a:xfrm>
          <a:prstGeom prst="rect">
            <a:avLst/>
          </a:prstGeom>
          <a:noFill/>
        </p:spPr>
        <p:txBody>
          <a:bodyPr wrap="square" rtlCol="0">
            <a:spAutoFit/>
          </a:bodyPr>
          <a:lstStyle/>
          <a:p>
            <a:r>
              <a:rPr lang="en-US" altLang="zh-CN" sz="1600" dirty="0"/>
              <a:t>4.</a:t>
            </a:r>
            <a:r>
              <a:rPr lang="zh-CN" altLang="en-US" sz="1600" dirty="0"/>
              <a:t>安装完成后，按</a:t>
            </a:r>
            <a:r>
              <a:rPr lang="en-US" altLang="zh-CN" sz="1600" dirty="0" err="1"/>
              <a:t>Win+R</a:t>
            </a:r>
            <a:r>
              <a:rPr lang="zh-CN" altLang="en-US" sz="1600" dirty="0"/>
              <a:t>键打开窗口，输入</a:t>
            </a:r>
            <a:r>
              <a:rPr lang="en-US" altLang="zh-CN" sz="1600" dirty="0" err="1"/>
              <a:t>cmd</a:t>
            </a:r>
            <a:r>
              <a:rPr lang="zh-CN" altLang="en-US" sz="1600" dirty="0"/>
              <a:t>，打开</a:t>
            </a:r>
            <a:r>
              <a:rPr lang="en-US" altLang="zh-CN" sz="1600" dirty="0"/>
              <a:t>Windows</a:t>
            </a:r>
            <a:r>
              <a:rPr lang="zh-CN" altLang="en-US" sz="1600" dirty="0"/>
              <a:t>的命令提示符，输入</a:t>
            </a:r>
            <a:r>
              <a:rPr lang="en-US" altLang="zh-CN" sz="1600" dirty="0" err="1"/>
              <a:t>conda</a:t>
            </a:r>
            <a:r>
              <a:rPr lang="en-US" altLang="zh-CN" sz="1600" dirty="0"/>
              <a:t> list </a:t>
            </a:r>
            <a:r>
              <a:rPr lang="zh-CN" altLang="en-US" sz="1600" dirty="0"/>
              <a:t>就可以查询现在安装了哪些库</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8" name="图片 27">
            <a:extLst>
              <a:ext uri="{FF2B5EF4-FFF2-40B4-BE49-F238E27FC236}">
                <a16:creationId xmlns:a16="http://schemas.microsoft.com/office/drawing/2014/main" id="{338EF0D5-8D49-4C81-B1B4-C8D9A1111B47}"/>
              </a:ext>
            </a:extLst>
          </p:cNvPr>
          <p:cNvPicPr>
            <a:picLocks noChangeAspect="1"/>
          </p:cNvPicPr>
          <p:nvPr/>
        </p:nvPicPr>
        <p:blipFill>
          <a:blip r:embed="rId6"/>
          <a:stretch>
            <a:fillRect/>
          </a:stretch>
        </p:blipFill>
        <p:spPr>
          <a:xfrm>
            <a:off x="361336" y="4919834"/>
            <a:ext cx="5200793" cy="1821598"/>
          </a:xfrm>
          <a:prstGeom prst="rect">
            <a:avLst/>
          </a:prstGeom>
        </p:spPr>
      </p:pic>
      <p:pic>
        <p:nvPicPr>
          <p:cNvPr id="29" name="图片 28">
            <a:extLst>
              <a:ext uri="{FF2B5EF4-FFF2-40B4-BE49-F238E27FC236}">
                <a16:creationId xmlns:a16="http://schemas.microsoft.com/office/drawing/2014/main" id="{277131C9-450D-465C-BABD-07D4D4C83817}"/>
              </a:ext>
            </a:extLst>
          </p:cNvPr>
          <p:cNvPicPr>
            <a:picLocks noChangeAspect="1"/>
          </p:cNvPicPr>
          <p:nvPr/>
        </p:nvPicPr>
        <p:blipFill>
          <a:blip r:embed="rId7"/>
          <a:stretch>
            <a:fillRect/>
          </a:stretch>
        </p:blipFill>
        <p:spPr>
          <a:xfrm>
            <a:off x="5918451" y="5057459"/>
            <a:ext cx="6019800" cy="1685925"/>
          </a:xfrm>
          <a:prstGeom prst="rect">
            <a:avLst/>
          </a:prstGeom>
        </p:spPr>
      </p:pic>
    </p:spTree>
    <p:extLst>
      <p:ext uri="{BB962C8B-B14F-4D97-AF65-F5344CB8AC3E}">
        <p14:creationId xmlns:p14="http://schemas.microsoft.com/office/powerpoint/2010/main" val="4163287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B1AF5D07-11F3-4B69-8A4C-EDF77A8B5650}"/>
              </a:ext>
            </a:extLst>
          </p:cNvPr>
          <p:cNvPicPr>
            <a:picLocks noChangeAspect="1"/>
          </p:cNvPicPr>
          <p:nvPr/>
        </p:nvPicPr>
        <p:blipFill>
          <a:blip r:embed="rId3"/>
          <a:stretch>
            <a:fillRect/>
          </a:stretch>
        </p:blipFill>
        <p:spPr>
          <a:xfrm>
            <a:off x="3853371" y="3582874"/>
            <a:ext cx="7696078" cy="2791249"/>
          </a:xfrm>
          <a:prstGeom prst="rect">
            <a:avLst/>
          </a:prstGeom>
        </p:spPr>
      </p:pic>
      <p:sp>
        <p:nvSpPr>
          <p:cNvPr id="15" name="标题 1">
            <a:extLst>
              <a:ext uri="{FF2B5EF4-FFF2-40B4-BE49-F238E27FC236}">
                <a16:creationId xmlns:a16="http://schemas.microsoft.com/office/drawing/2014/main" id="{15B257B9-68E9-445E-AAE2-C67DE4B2F553}"/>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err="1">
                <a:latin typeface="+mn-ea"/>
                <a:sym typeface="Arial" panose="020B0604020202020204" pitchFamily="34" charset="0"/>
              </a:rPr>
              <a:t>Jupyter</a:t>
            </a:r>
            <a:r>
              <a:rPr lang="en-US" altLang="zh-CN" dirty="0">
                <a:latin typeface="+mn-ea"/>
                <a:sym typeface="Arial" panose="020B0604020202020204" pitchFamily="34" charset="0"/>
              </a:rPr>
              <a:t> Notebook</a:t>
            </a:r>
            <a:r>
              <a:rPr lang="zh-CN" altLang="en-US" dirty="0">
                <a:latin typeface="+mn-ea"/>
                <a:sym typeface="Arial" panose="020B0604020202020204" pitchFamily="34" charset="0"/>
              </a:rPr>
              <a:t>使用</a:t>
            </a:r>
          </a:p>
        </p:txBody>
      </p:sp>
      <p:grpSp>
        <p:nvGrpSpPr>
          <p:cNvPr id="16" name="组合 15">
            <a:extLst>
              <a:ext uri="{FF2B5EF4-FFF2-40B4-BE49-F238E27FC236}">
                <a16:creationId xmlns:a16="http://schemas.microsoft.com/office/drawing/2014/main" id="{351863D5-6B75-4F80-B582-307DA2A6AB61}"/>
              </a:ext>
            </a:extLst>
          </p:cNvPr>
          <p:cNvGrpSpPr/>
          <p:nvPr/>
        </p:nvGrpSpPr>
        <p:grpSpPr>
          <a:xfrm>
            <a:off x="528706" y="867990"/>
            <a:ext cx="2433027" cy="0"/>
            <a:chOff x="7460343" y="1311756"/>
            <a:chExt cx="2433027" cy="0"/>
          </a:xfrm>
        </p:grpSpPr>
        <p:cxnSp>
          <p:nvCxnSpPr>
            <p:cNvPr id="17" name="直接连接符 16">
              <a:extLst>
                <a:ext uri="{FF2B5EF4-FFF2-40B4-BE49-F238E27FC236}">
                  <a16:creationId xmlns:a16="http://schemas.microsoft.com/office/drawing/2014/main" id="{9A4BE161-02D0-4830-99AD-05EAE91BB1E9}"/>
                </a:ext>
              </a:extLst>
            </p:cNvPr>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D67B182-C621-4563-9DDA-CB13569C9A84}"/>
                </a:ext>
              </a:extLst>
            </p:cNvPr>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6C994203-E00B-443E-9C73-D58D748A1018}"/>
              </a:ext>
            </a:extLst>
          </p:cNvPr>
          <p:cNvPicPr>
            <a:picLocks noChangeAspect="1"/>
          </p:cNvPicPr>
          <p:nvPr/>
        </p:nvPicPr>
        <p:blipFill>
          <a:blip r:embed="rId4"/>
          <a:stretch>
            <a:fillRect/>
          </a:stretch>
        </p:blipFill>
        <p:spPr>
          <a:xfrm>
            <a:off x="442913" y="1594022"/>
            <a:ext cx="2583354" cy="3175684"/>
          </a:xfrm>
          <a:prstGeom prst="rect">
            <a:avLst/>
          </a:prstGeom>
        </p:spPr>
      </p:pic>
      <p:sp>
        <p:nvSpPr>
          <p:cNvPr id="4" name="矩形 3">
            <a:extLst>
              <a:ext uri="{FF2B5EF4-FFF2-40B4-BE49-F238E27FC236}">
                <a16:creationId xmlns:a16="http://schemas.microsoft.com/office/drawing/2014/main" id="{0C4A38E4-742C-4964-AEE8-D81B4049F1BD}"/>
              </a:ext>
            </a:extLst>
          </p:cNvPr>
          <p:cNvSpPr/>
          <p:nvPr/>
        </p:nvSpPr>
        <p:spPr>
          <a:xfrm>
            <a:off x="823562" y="3840480"/>
            <a:ext cx="2138171" cy="23725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8180167-4835-491E-933F-D29DD816EB72}"/>
              </a:ext>
            </a:extLst>
          </p:cNvPr>
          <p:cNvPicPr>
            <a:picLocks noChangeAspect="1"/>
          </p:cNvPicPr>
          <p:nvPr/>
        </p:nvPicPr>
        <p:blipFill>
          <a:blip r:embed="rId5"/>
          <a:stretch>
            <a:fillRect/>
          </a:stretch>
        </p:blipFill>
        <p:spPr>
          <a:xfrm>
            <a:off x="3661970" y="694797"/>
            <a:ext cx="7788625" cy="2580330"/>
          </a:xfrm>
          <a:prstGeom prst="rect">
            <a:avLst/>
          </a:prstGeom>
        </p:spPr>
      </p:pic>
      <p:sp>
        <p:nvSpPr>
          <p:cNvPr id="13" name="矩形 12">
            <a:extLst>
              <a:ext uri="{FF2B5EF4-FFF2-40B4-BE49-F238E27FC236}">
                <a16:creationId xmlns:a16="http://schemas.microsoft.com/office/drawing/2014/main" id="{69BE2772-126C-4CB0-88DD-412E4204F44C}"/>
              </a:ext>
            </a:extLst>
          </p:cNvPr>
          <p:cNvSpPr/>
          <p:nvPr/>
        </p:nvSpPr>
        <p:spPr>
          <a:xfrm>
            <a:off x="9646508" y="1861751"/>
            <a:ext cx="1210962" cy="238898"/>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2BCF5A6-A94E-4699-BEBE-9E1945597478}"/>
              </a:ext>
            </a:extLst>
          </p:cNvPr>
          <p:cNvSpPr/>
          <p:nvPr/>
        </p:nvSpPr>
        <p:spPr>
          <a:xfrm>
            <a:off x="4674745" y="3582874"/>
            <a:ext cx="844605" cy="210064"/>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E5738A4-B8B0-4E3C-9093-E058BEB53BA2}"/>
              </a:ext>
            </a:extLst>
          </p:cNvPr>
          <p:cNvSpPr txBox="1"/>
          <p:nvPr/>
        </p:nvSpPr>
        <p:spPr>
          <a:xfrm>
            <a:off x="5431778" y="3390014"/>
            <a:ext cx="723275" cy="307777"/>
          </a:xfrm>
          <a:prstGeom prst="rect">
            <a:avLst/>
          </a:prstGeom>
          <a:noFill/>
        </p:spPr>
        <p:txBody>
          <a:bodyPr wrap="none" rtlCol="0">
            <a:spAutoFit/>
          </a:bodyPr>
          <a:lstStyle/>
          <a:p>
            <a:pPr algn="ctr"/>
            <a:r>
              <a:rPr lang="zh-CN" altLang="en-US"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文件名</a:t>
            </a:r>
          </a:p>
        </p:txBody>
      </p:sp>
      <p:sp>
        <p:nvSpPr>
          <p:cNvPr id="35" name="文本框 34">
            <a:extLst>
              <a:ext uri="{FF2B5EF4-FFF2-40B4-BE49-F238E27FC236}">
                <a16:creationId xmlns:a16="http://schemas.microsoft.com/office/drawing/2014/main" id="{995100EA-25F5-490D-B6EE-80B5999CFF32}"/>
              </a:ext>
            </a:extLst>
          </p:cNvPr>
          <p:cNvSpPr txBox="1"/>
          <p:nvPr/>
        </p:nvSpPr>
        <p:spPr>
          <a:xfrm>
            <a:off x="7383286" y="4101194"/>
            <a:ext cx="3037577" cy="307777"/>
          </a:xfrm>
          <a:prstGeom prst="rect">
            <a:avLst/>
          </a:prstGeom>
          <a:noFill/>
        </p:spPr>
        <p:txBody>
          <a:bodyPr wrap="square" rtlCol="0">
            <a:spAutoFit/>
          </a:bodyPr>
          <a:lstStyle/>
          <a:p>
            <a:r>
              <a:rPr lang="zh-CN" altLang="en-US"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更改程序框属性，默认为“代码”</a:t>
            </a:r>
          </a:p>
        </p:txBody>
      </p:sp>
      <p:sp>
        <p:nvSpPr>
          <p:cNvPr id="38" name="文本框 37">
            <a:extLst>
              <a:ext uri="{FF2B5EF4-FFF2-40B4-BE49-F238E27FC236}">
                <a16:creationId xmlns:a16="http://schemas.microsoft.com/office/drawing/2014/main" id="{6E806995-5928-4E2A-9D92-982485CC9554}"/>
              </a:ext>
            </a:extLst>
          </p:cNvPr>
          <p:cNvSpPr txBox="1"/>
          <p:nvPr/>
        </p:nvSpPr>
        <p:spPr>
          <a:xfrm>
            <a:off x="5167305" y="4657203"/>
            <a:ext cx="3037577" cy="307777"/>
          </a:xfrm>
          <a:prstGeom prst="rect">
            <a:avLst/>
          </a:prstGeom>
          <a:noFill/>
        </p:spPr>
        <p:txBody>
          <a:bodyPr wrap="square" rtlCol="0">
            <a:spAutoFit/>
          </a:bodyPr>
          <a:lstStyle/>
          <a:p>
            <a:r>
              <a:rPr lang="zh-CN" altLang="en-US"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标题</a:t>
            </a:r>
          </a:p>
        </p:txBody>
      </p:sp>
      <p:sp>
        <p:nvSpPr>
          <p:cNvPr id="39" name="文本框 38">
            <a:extLst>
              <a:ext uri="{FF2B5EF4-FFF2-40B4-BE49-F238E27FC236}">
                <a16:creationId xmlns:a16="http://schemas.microsoft.com/office/drawing/2014/main" id="{39FEEA33-BFF9-46F6-A586-F0FDC4434778}"/>
              </a:ext>
            </a:extLst>
          </p:cNvPr>
          <p:cNvSpPr txBox="1"/>
          <p:nvPr/>
        </p:nvSpPr>
        <p:spPr>
          <a:xfrm>
            <a:off x="6356580" y="4985396"/>
            <a:ext cx="3037577" cy="307777"/>
          </a:xfrm>
          <a:prstGeom prst="rect">
            <a:avLst/>
          </a:prstGeom>
          <a:noFill/>
        </p:spPr>
        <p:txBody>
          <a:bodyPr wrap="square" rtlCol="0">
            <a:spAutoFit/>
          </a:bodyPr>
          <a:lstStyle/>
          <a:p>
            <a:r>
              <a:rPr lang="zh-CN" altLang="en-US"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标记</a:t>
            </a:r>
            <a:r>
              <a:rPr lang="en-US" altLang="zh-CN"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(markdown)</a:t>
            </a:r>
            <a:endParaRPr lang="zh-CN" altLang="en-US"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a:extLst>
              <a:ext uri="{FF2B5EF4-FFF2-40B4-BE49-F238E27FC236}">
                <a16:creationId xmlns:a16="http://schemas.microsoft.com/office/drawing/2014/main" id="{CC8FA278-01FA-4D72-9C93-E28CF7AA0ED0}"/>
              </a:ext>
            </a:extLst>
          </p:cNvPr>
          <p:cNvSpPr txBox="1"/>
          <p:nvPr/>
        </p:nvSpPr>
        <p:spPr>
          <a:xfrm>
            <a:off x="6686092" y="5329411"/>
            <a:ext cx="3037577" cy="307777"/>
          </a:xfrm>
          <a:prstGeom prst="rect">
            <a:avLst/>
          </a:prstGeom>
          <a:noFill/>
        </p:spPr>
        <p:txBody>
          <a:bodyPr wrap="square" rtlCol="0">
            <a:spAutoFit/>
          </a:bodyPr>
          <a:lstStyle/>
          <a:p>
            <a:r>
              <a:rPr lang="zh-CN" altLang="en-US"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代码</a:t>
            </a:r>
          </a:p>
        </p:txBody>
      </p:sp>
      <p:sp>
        <p:nvSpPr>
          <p:cNvPr id="42" name="文本框 41">
            <a:extLst>
              <a:ext uri="{FF2B5EF4-FFF2-40B4-BE49-F238E27FC236}">
                <a16:creationId xmlns:a16="http://schemas.microsoft.com/office/drawing/2014/main" id="{921F103A-61F4-490D-97DC-25DFD23C5D9B}"/>
              </a:ext>
            </a:extLst>
          </p:cNvPr>
          <p:cNvSpPr txBox="1"/>
          <p:nvPr/>
        </p:nvSpPr>
        <p:spPr>
          <a:xfrm>
            <a:off x="6686092" y="5616615"/>
            <a:ext cx="3037577" cy="307777"/>
          </a:xfrm>
          <a:prstGeom prst="rect">
            <a:avLst/>
          </a:prstGeom>
          <a:noFill/>
        </p:spPr>
        <p:txBody>
          <a:bodyPr wrap="square" rtlCol="0">
            <a:spAutoFit/>
          </a:bodyPr>
          <a:lstStyle/>
          <a:p>
            <a:r>
              <a:rPr lang="zh-CN" altLang="en-US" sz="1400"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输出结果</a:t>
            </a:r>
          </a:p>
        </p:txBody>
      </p:sp>
    </p:spTree>
    <p:extLst>
      <p:ext uri="{BB962C8B-B14F-4D97-AF65-F5344CB8AC3E}">
        <p14:creationId xmlns:p14="http://schemas.microsoft.com/office/powerpoint/2010/main" val="3738096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5B257B9-68E9-445E-AAE2-C67DE4B2F553}"/>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en-US" altLang="zh-CN" dirty="0">
                <a:latin typeface="+mn-ea"/>
                <a:sym typeface="Arial" panose="020B0604020202020204" pitchFamily="34" charset="0"/>
              </a:rPr>
              <a:t>Python</a:t>
            </a:r>
            <a:r>
              <a:rPr lang="zh-CN" altLang="en-US" dirty="0">
                <a:latin typeface="+mn-ea"/>
                <a:sym typeface="Arial" panose="020B0604020202020204" pitchFamily="34" charset="0"/>
              </a:rPr>
              <a:t>常用的工具包</a:t>
            </a:r>
          </a:p>
        </p:txBody>
      </p:sp>
      <p:grpSp>
        <p:nvGrpSpPr>
          <p:cNvPr id="16" name="组合 15">
            <a:extLst>
              <a:ext uri="{FF2B5EF4-FFF2-40B4-BE49-F238E27FC236}">
                <a16:creationId xmlns:a16="http://schemas.microsoft.com/office/drawing/2014/main" id="{351863D5-6B75-4F80-B582-307DA2A6AB61}"/>
              </a:ext>
            </a:extLst>
          </p:cNvPr>
          <p:cNvGrpSpPr/>
          <p:nvPr/>
        </p:nvGrpSpPr>
        <p:grpSpPr>
          <a:xfrm>
            <a:off x="528706" y="867990"/>
            <a:ext cx="2433027" cy="0"/>
            <a:chOff x="7460343" y="1311756"/>
            <a:chExt cx="2433027" cy="0"/>
          </a:xfrm>
        </p:grpSpPr>
        <p:cxnSp>
          <p:nvCxnSpPr>
            <p:cNvPr id="17" name="直接连接符 16">
              <a:extLst>
                <a:ext uri="{FF2B5EF4-FFF2-40B4-BE49-F238E27FC236}">
                  <a16:creationId xmlns:a16="http://schemas.microsoft.com/office/drawing/2014/main" id="{9A4BE161-02D0-4830-99AD-05EAE91BB1E9}"/>
                </a:ext>
              </a:extLst>
            </p:cNvPr>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D67B182-C621-4563-9DDA-CB13569C9A84}"/>
                </a:ext>
              </a:extLst>
            </p:cNvPr>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0A730B22-C742-4995-8D95-B502C50F8CF5}"/>
              </a:ext>
            </a:extLst>
          </p:cNvPr>
          <p:cNvSpPr/>
          <p:nvPr/>
        </p:nvSpPr>
        <p:spPr>
          <a:xfrm>
            <a:off x="442913" y="1028584"/>
            <a:ext cx="11334559" cy="4870564"/>
          </a:xfrm>
          <a:prstGeom prst="rect">
            <a:avLst/>
          </a:prstGeom>
        </p:spPr>
        <p:txBody>
          <a:bodyPr wrap="square">
            <a:spAutoFit/>
          </a:bodyPr>
          <a:lstStyle/>
          <a:p>
            <a:pPr marL="285750" indent="-285750">
              <a:lnSpc>
                <a:spcPct val="125000"/>
              </a:lnSpc>
              <a:buFont typeface="Arial" panose="020B0604020202020204" pitchFamily="34" charset="0"/>
              <a:buChar char="•"/>
            </a:pPr>
            <a:r>
              <a:rPr lang="en-US" altLang="zh-CN" dirty="0" err="1"/>
              <a:t>Numpy</a:t>
            </a:r>
            <a:r>
              <a:rPr lang="zh-CN" altLang="en-US" dirty="0"/>
              <a:t>：科学计算的基础库，主要提供高性能的</a:t>
            </a:r>
            <a:r>
              <a:rPr lang="en-US" altLang="zh-CN" dirty="0"/>
              <a:t>N</a:t>
            </a:r>
            <a:r>
              <a:rPr lang="zh-CN" altLang="en-US" dirty="0"/>
              <a:t>维数组实现以及计算能力，还提供了和其它语言如</a:t>
            </a:r>
            <a:r>
              <a:rPr lang="en-US" altLang="zh-CN" dirty="0"/>
              <a:t>C/C++</a:t>
            </a:r>
            <a:r>
              <a:rPr lang="zh-CN" altLang="en-US" dirty="0"/>
              <a:t>集成的能力，此外还实现了一些基础的数学算法，如线性代数相关、傅里叶变换及随机数生成等。</a:t>
            </a:r>
            <a:endParaRPr lang="en-US" altLang="zh-CN" dirty="0"/>
          </a:p>
          <a:p>
            <a:pPr marL="285750" indent="-285750">
              <a:lnSpc>
                <a:spcPct val="125000"/>
              </a:lnSpc>
              <a:buFont typeface="Arial" panose="020B0604020202020204" pitchFamily="34" charset="0"/>
              <a:buChar char="•"/>
            </a:pPr>
            <a:r>
              <a:rPr lang="en-US" altLang="zh-CN" dirty="0"/>
              <a:t>Pandas</a:t>
            </a:r>
            <a:r>
              <a:rPr lang="zh-CN" altLang="en-US" dirty="0"/>
              <a:t>：主要用于数据清洗和加工、数据分析和可视化等，包括</a:t>
            </a:r>
            <a:r>
              <a:rPr lang="en-US" altLang="zh-CN" dirty="0"/>
              <a:t>Series</a:t>
            </a:r>
            <a:r>
              <a:rPr lang="zh-CN" altLang="en-US" dirty="0"/>
              <a:t>和</a:t>
            </a:r>
            <a:r>
              <a:rPr lang="en-US" altLang="zh-CN" dirty="0" err="1"/>
              <a:t>DataFrame</a:t>
            </a:r>
            <a:r>
              <a:rPr lang="zh-CN" altLang="en-US" dirty="0"/>
              <a:t>两种数据结构，分别处理时间序列和二维数组。</a:t>
            </a:r>
            <a:endParaRPr lang="en-US" altLang="zh-CN" dirty="0"/>
          </a:p>
          <a:p>
            <a:pPr marL="285750" indent="-285750">
              <a:lnSpc>
                <a:spcPct val="125000"/>
              </a:lnSpc>
              <a:buFont typeface="Arial" panose="020B0604020202020204" pitchFamily="34" charset="0"/>
              <a:buChar char="•"/>
            </a:pPr>
            <a:r>
              <a:rPr lang="en-US" altLang="zh-CN" dirty="0"/>
              <a:t>Matplotlib</a:t>
            </a:r>
            <a:r>
              <a:rPr lang="zh-CN" altLang="en-US" dirty="0"/>
              <a:t>：数据可视化工具包。它提供了一整套和</a:t>
            </a:r>
            <a:r>
              <a:rPr lang="en-US" altLang="zh-CN" dirty="0" err="1"/>
              <a:t>matlab</a:t>
            </a:r>
            <a:r>
              <a:rPr lang="zh-CN" altLang="en-US" dirty="0"/>
              <a:t>相似的命令</a:t>
            </a:r>
            <a:r>
              <a:rPr lang="en-US" altLang="zh-CN" dirty="0"/>
              <a:t>API</a:t>
            </a:r>
            <a:r>
              <a:rPr lang="zh-CN" altLang="en-US" dirty="0"/>
              <a:t>，十分适合交互式地进行制图。</a:t>
            </a:r>
            <a:endParaRPr lang="en-US" altLang="zh-CN" dirty="0"/>
          </a:p>
          <a:p>
            <a:pPr marL="285750" indent="-285750">
              <a:lnSpc>
                <a:spcPct val="125000"/>
              </a:lnSpc>
              <a:buFont typeface="Arial" panose="020B0604020202020204" pitchFamily="34" charset="0"/>
              <a:buChar char="•"/>
            </a:pPr>
            <a:r>
              <a:rPr lang="en-US" altLang="zh-CN" dirty="0"/>
              <a:t>SciPy</a:t>
            </a:r>
            <a:r>
              <a:rPr lang="zh-CN" altLang="en-US" dirty="0"/>
              <a:t>（</a:t>
            </a:r>
            <a:r>
              <a:rPr lang="en-US" altLang="zh-CN" dirty="0"/>
              <a:t>Scientific Computing Tools for Python</a:t>
            </a:r>
            <a:r>
              <a:rPr lang="zh-CN" altLang="en-US" dirty="0"/>
              <a:t>）：开源的</a:t>
            </a:r>
            <a:r>
              <a:rPr lang="en-US" altLang="zh-CN" dirty="0"/>
              <a:t>Python</a:t>
            </a:r>
            <a:r>
              <a:rPr lang="zh-CN" altLang="en-US" dirty="0"/>
              <a:t>算法库和数学工具包，</a:t>
            </a:r>
            <a:r>
              <a:rPr lang="en-US" altLang="zh-CN" dirty="0"/>
              <a:t>SciPy</a:t>
            </a:r>
            <a:r>
              <a:rPr lang="zh-CN" altLang="en-US" dirty="0"/>
              <a:t>包含的模块有最优化、线性代数、积分、插值、特殊函数、快速傅里叶变换、信号处理和图像处理、常微分方程求解和其他科学与工程中常用的计算。</a:t>
            </a:r>
            <a:endParaRPr lang="en-US" altLang="zh-CN" dirty="0"/>
          </a:p>
          <a:p>
            <a:pPr marL="285750" indent="-285750">
              <a:lnSpc>
                <a:spcPct val="125000"/>
              </a:lnSpc>
              <a:buFont typeface="Arial" panose="020B0604020202020204" pitchFamily="34" charset="0"/>
              <a:buChar char="•"/>
            </a:pPr>
            <a:r>
              <a:rPr lang="en-US" altLang="zh-CN" dirty="0" err="1"/>
              <a:t>sklearn</a:t>
            </a:r>
            <a:r>
              <a:rPr lang="zh-CN" altLang="en-US" dirty="0"/>
              <a:t>（</a:t>
            </a:r>
            <a:r>
              <a:rPr lang="en-US" altLang="zh-CN" dirty="0" err="1"/>
              <a:t>scikit</a:t>
            </a:r>
            <a:r>
              <a:rPr lang="en-US" altLang="zh-CN" dirty="0"/>
              <a:t>-learn</a:t>
            </a:r>
            <a:r>
              <a:rPr lang="zh-CN" altLang="en-US" dirty="0"/>
              <a:t>）</a:t>
            </a:r>
            <a:r>
              <a:rPr lang="en-US" altLang="zh-CN" dirty="0"/>
              <a:t>:</a:t>
            </a:r>
            <a:r>
              <a:rPr lang="zh-CN" altLang="en-US" dirty="0"/>
              <a:t>一个基于</a:t>
            </a:r>
            <a:r>
              <a:rPr lang="en-US" altLang="zh-CN" dirty="0"/>
              <a:t>NumPy, SciPy, Matplotlib</a:t>
            </a:r>
            <a:r>
              <a:rPr lang="zh-CN" altLang="en-US" dirty="0"/>
              <a:t>的开源机器学习工具包，主要涵盖分类，回归和聚类算法，例如</a:t>
            </a:r>
            <a:r>
              <a:rPr lang="en-US" altLang="zh-CN" dirty="0"/>
              <a:t>SVM</a:t>
            </a:r>
            <a:r>
              <a:rPr lang="zh-CN" altLang="en-US" dirty="0"/>
              <a:t>， 逻辑回归，朴素贝叶斯，随机森林，</a:t>
            </a:r>
            <a:r>
              <a:rPr lang="en-US" altLang="zh-CN" dirty="0"/>
              <a:t>k-means</a:t>
            </a:r>
            <a:r>
              <a:rPr lang="zh-CN" altLang="en-US" dirty="0"/>
              <a:t>等算法。</a:t>
            </a:r>
            <a:endParaRPr lang="en-US" altLang="zh-CN" dirty="0"/>
          </a:p>
          <a:p>
            <a:pPr marL="285750" indent="-285750">
              <a:lnSpc>
                <a:spcPct val="125000"/>
              </a:lnSpc>
              <a:buFont typeface="Arial" panose="020B0604020202020204" pitchFamily="34" charset="0"/>
              <a:buChar char="•"/>
            </a:pPr>
            <a:r>
              <a:rPr lang="en-US" altLang="zh-CN" dirty="0" err="1"/>
              <a:t>Scrapy</a:t>
            </a:r>
            <a:r>
              <a:rPr lang="zh-CN" altLang="en-US" dirty="0"/>
              <a:t>：网络爬虫工具框架。</a:t>
            </a:r>
            <a:endParaRPr lang="en-US" altLang="zh-CN" dirty="0"/>
          </a:p>
          <a:p>
            <a:pPr marL="285750" indent="-285750">
              <a:lnSpc>
                <a:spcPct val="125000"/>
              </a:lnSpc>
              <a:buFont typeface="Arial" panose="020B0604020202020204" pitchFamily="34" charset="0"/>
              <a:buChar char="•"/>
            </a:pPr>
            <a:r>
              <a:rPr lang="en-US" altLang="zh-CN" dirty="0"/>
              <a:t>NLTK</a:t>
            </a:r>
            <a:r>
              <a:rPr lang="zh-CN" altLang="en-US" dirty="0"/>
              <a:t>（</a:t>
            </a:r>
            <a:r>
              <a:rPr lang="en-US" altLang="zh-CN" dirty="0"/>
              <a:t>Natural Language Toolkit</a:t>
            </a:r>
            <a:r>
              <a:rPr lang="zh-CN" altLang="en-US" dirty="0"/>
              <a:t>）：自然语言处理工具包，用于诸如标记化、词形还原、词干化、解析、</a:t>
            </a:r>
            <a:r>
              <a:rPr lang="en-US" altLang="zh-CN" dirty="0"/>
              <a:t>POS</a:t>
            </a:r>
            <a:r>
              <a:rPr lang="zh-CN" altLang="en-US" dirty="0"/>
              <a:t>标注等任务。</a:t>
            </a:r>
            <a:endParaRPr lang="en-US" altLang="zh-CN" dirty="0"/>
          </a:p>
          <a:p>
            <a:pPr marL="285750" indent="-285750">
              <a:buFont typeface="Arial" panose="020B0604020202020204" pitchFamily="34" charset="0"/>
              <a:buChar char="•"/>
            </a:pPr>
            <a:endParaRPr lang="zh-CN" altLang="en-US" dirty="0"/>
          </a:p>
        </p:txBody>
      </p:sp>
      <p:pic>
        <p:nvPicPr>
          <p:cNvPr id="6" name="图片 5">
            <a:extLst>
              <a:ext uri="{FF2B5EF4-FFF2-40B4-BE49-F238E27FC236}">
                <a16:creationId xmlns:a16="http://schemas.microsoft.com/office/drawing/2014/main" id="{3D579935-1505-45CB-815C-D8CEC968A8D2}"/>
              </a:ext>
            </a:extLst>
          </p:cNvPr>
          <p:cNvPicPr>
            <a:picLocks noChangeAspect="1"/>
          </p:cNvPicPr>
          <p:nvPr/>
        </p:nvPicPr>
        <p:blipFill>
          <a:blip r:embed="rId3"/>
          <a:stretch>
            <a:fillRect/>
          </a:stretch>
        </p:blipFill>
        <p:spPr>
          <a:xfrm>
            <a:off x="3637216" y="5181311"/>
            <a:ext cx="6183572" cy="1435674"/>
          </a:xfrm>
          <a:prstGeom prst="rect">
            <a:avLst/>
          </a:prstGeom>
        </p:spPr>
      </p:pic>
    </p:spTree>
    <p:extLst>
      <p:ext uri="{BB962C8B-B14F-4D97-AF65-F5344CB8AC3E}">
        <p14:creationId xmlns:p14="http://schemas.microsoft.com/office/powerpoint/2010/main" val="1076978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5B257B9-68E9-445E-AAE2-C67DE4B2F553}"/>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mn-ea"/>
                <a:sym typeface="Arial" panose="020B0604020202020204" pitchFamily="34" charset="0"/>
              </a:rPr>
              <a:t>机器学习常用的包：</a:t>
            </a:r>
            <a:r>
              <a:rPr lang="en-US" altLang="zh-CN" dirty="0" err="1">
                <a:latin typeface="+mn-ea"/>
                <a:sym typeface="Arial" panose="020B0604020202020204" pitchFamily="34" charset="0"/>
              </a:rPr>
              <a:t>sklearn</a:t>
            </a:r>
            <a:r>
              <a:rPr lang="zh-CN" altLang="en-US" dirty="0">
                <a:latin typeface="+mn-ea"/>
                <a:sym typeface="Arial" panose="020B0604020202020204" pitchFamily="34" charset="0"/>
              </a:rPr>
              <a:t>的简单应用</a:t>
            </a:r>
            <a:r>
              <a:rPr lang="en-US" altLang="zh-CN" dirty="0">
                <a:latin typeface="+mn-ea"/>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决策树</a:t>
            </a:r>
          </a:p>
          <a:p>
            <a:pPr>
              <a:lnSpc>
                <a:spcPct val="100000"/>
              </a:lnSpc>
            </a:pPr>
            <a:endParaRPr lang="zh-CN" altLang="en-US" dirty="0">
              <a:latin typeface="+mn-ea"/>
              <a:sym typeface="Arial" panose="020B0604020202020204" pitchFamily="34" charset="0"/>
            </a:endParaRPr>
          </a:p>
        </p:txBody>
      </p:sp>
      <p:grpSp>
        <p:nvGrpSpPr>
          <p:cNvPr id="16" name="组合 15">
            <a:extLst>
              <a:ext uri="{FF2B5EF4-FFF2-40B4-BE49-F238E27FC236}">
                <a16:creationId xmlns:a16="http://schemas.microsoft.com/office/drawing/2014/main" id="{351863D5-6B75-4F80-B582-307DA2A6AB61}"/>
              </a:ext>
            </a:extLst>
          </p:cNvPr>
          <p:cNvGrpSpPr/>
          <p:nvPr/>
        </p:nvGrpSpPr>
        <p:grpSpPr>
          <a:xfrm>
            <a:off x="528706" y="867990"/>
            <a:ext cx="2433027" cy="0"/>
            <a:chOff x="7460343" y="1311756"/>
            <a:chExt cx="2433027" cy="0"/>
          </a:xfrm>
        </p:grpSpPr>
        <p:cxnSp>
          <p:nvCxnSpPr>
            <p:cNvPr id="17" name="直接连接符 16">
              <a:extLst>
                <a:ext uri="{FF2B5EF4-FFF2-40B4-BE49-F238E27FC236}">
                  <a16:creationId xmlns:a16="http://schemas.microsoft.com/office/drawing/2014/main" id="{9A4BE161-02D0-4830-99AD-05EAE91BB1E9}"/>
                </a:ext>
              </a:extLst>
            </p:cNvPr>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D67B182-C621-4563-9DDA-CB13569C9A84}"/>
                </a:ext>
              </a:extLst>
            </p:cNvPr>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40BD2A8F-EE64-417F-A49B-E7E102885049}"/>
              </a:ext>
            </a:extLst>
          </p:cNvPr>
          <p:cNvSpPr/>
          <p:nvPr/>
        </p:nvSpPr>
        <p:spPr>
          <a:xfrm>
            <a:off x="442913" y="1028584"/>
            <a:ext cx="9943748" cy="646331"/>
          </a:xfrm>
          <a:prstGeom prst="rect">
            <a:avLst/>
          </a:prstGeom>
        </p:spPr>
        <p:txBody>
          <a:bodyPr wrap="none">
            <a:spAutoFit/>
          </a:bodyPr>
          <a:lstStyle/>
          <a:p>
            <a:r>
              <a:rPr lang="en-US" altLang="zh-CN" dirty="0" err="1"/>
              <a:t>sklearn</a:t>
            </a:r>
            <a:r>
              <a:rPr lang="zh-CN" altLang="en-US" dirty="0"/>
              <a:t>安装要求</a:t>
            </a:r>
            <a:r>
              <a:rPr lang="en-US" altLang="zh-CN" dirty="0" err="1"/>
              <a:t>Numpy</a:t>
            </a:r>
            <a:r>
              <a:rPr lang="zh-CN" altLang="en-US" dirty="0"/>
              <a:t>和</a:t>
            </a:r>
            <a:r>
              <a:rPr lang="en-US" altLang="zh-CN" dirty="0"/>
              <a:t>SciPy</a:t>
            </a:r>
            <a:r>
              <a:rPr lang="zh-CN" altLang="en-US" dirty="0"/>
              <a:t>，如果已经满足，则用</a:t>
            </a:r>
            <a:r>
              <a:rPr lang="en-US" altLang="zh-CN" dirty="0"/>
              <a:t> “pip install -U </a:t>
            </a:r>
            <a:r>
              <a:rPr lang="en-US" altLang="zh-CN" dirty="0" err="1"/>
              <a:t>scikit</a:t>
            </a:r>
            <a:r>
              <a:rPr lang="en-US" altLang="zh-CN" dirty="0"/>
              <a:t>-learn ”</a:t>
            </a:r>
            <a:r>
              <a:rPr lang="zh-CN" altLang="en-US" dirty="0"/>
              <a:t>来安装</a:t>
            </a:r>
            <a:r>
              <a:rPr lang="en-US" altLang="zh-CN" dirty="0" err="1"/>
              <a:t>Sklearn</a:t>
            </a:r>
            <a:endParaRPr lang="en-US" altLang="zh-CN" dirty="0"/>
          </a:p>
          <a:p>
            <a:endParaRPr lang="zh-CN" altLang="en-US" dirty="0"/>
          </a:p>
        </p:txBody>
      </p:sp>
      <p:pic>
        <p:nvPicPr>
          <p:cNvPr id="2050" name="Picture 2" descr="http://5b0988e595225.cdn.sohucs.com/images/20190527/f610b34e6558406992b0678026f3e3e7.jpeg">
            <a:extLst>
              <a:ext uri="{FF2B5EF4-FFF2-40B4-BE49-F238E27FC236}">
                <a16:creationId xmlns:a16="http://schemas.microsoft.com/office/drawing/2014/main" id="{5A6A6C74-B371-4651-AAE9-D4CCB0C53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81" y="1842412"/>
            <a:ext cx="5516472" cy="35207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5b0988e595225.cdn.sohucs.com/images/20190527/f70878998dbd4576bec878a89c62ced8.jpeg">
            <a:extLst>
              <a:ext uri="{FF2B5EF4-FFF2-40B4-BE49-F238E27FC236}">
                <a16:creationId xmlns:a16="http://schemas.microsoft.com/office/drawing/2014/main" id="{5E643276-C29E-49D4-B686-D99FEEA5B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384" y="1835508"/>
            <a:ext cx="6117578" cy="352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748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15B257B9-68E9-445E-AAE2-C67DE4B2F553}"/>
              </a:ext>
            </a:extLst>
          </p:cNvPr>
          <p:cNvSpPr txBox="1"/>
          <p:nvPr/>
        </p:nvSpPr>
        <p:spPr>
          <a:xfrm>
            <a:off x="442913" y="243569"/>
            <a:ext cx="9056851" cy="617518"/>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dirty="0">
                <a:latin typeface="+mn-ea"/>
                <a:sym typeface="Arial" panose="020B0604020202020204" pitchFamily="34" charset="0"/>
              </a:rPr>
              <a:t>机器学习常用的包：</a:t>
            </a:r>
            <a:r>
              <a:rPr lang="en-US" altLang="zh-CN" dirty="0">
                <a:latin typeface="+mn-ea"/>
                <a:sym typeface="Arial" panose="020B0604020202020204" pitchFamily="34" charset="0"/>
              </a:rPr>
              <a:t> </a:t>
            </a:r>
            <a:r>
              <a:rPr lang="en-US" altLang="zh-CN" dirty="0" err="1">
                <a:latin typeface="+mn-ea"/>
                <a:sym typeface="Arial" panose="020B0604020202020204" pitchFamily="34" charset="0"/>
              </a:rPr>
              <a:t>sklearn</a:t>
            </a:r>
            <a:r>
              <a:rPr lang="zh-CN" altLang="en-US" dirty="0">
                <a:latin typeface="+mn-ea"/>
                <a:sym typeface="Arial" panose="020B0604020202020204" pitchFamily="34" charset="0"/>
              </a:rPr>
              <a:t>的简单应用</a:t>
            </a:r>
            <a:r>
              <a:rPr lang="en-US" altLang="zh-CN" dirty="0">
                <a:latin typeface="+mn-ea"/>
                <a:sym typeface="Arial" panose="020B0604020202020204" pitchFamily="34" charset="0"/>
              </a:rPr>
              <a:t>——</a:t>
            </a:r>
            <a:r>
              <a:rPr lang="en-US" altLang="zh-CN" dirty="0" err="1">
                <a:latin typeface="+mn-ea"/>
                <a:sym typeface="Arial" panose="020B0604020202020204" pitchFamily="34" charset="0"/>
              </a:rPr>
              <a:t>kmeans</a:t>
            </a:r>
            <a:r>
              <a:rPr lang="zh-CN" altLang="en-US" dirty="0">
                <a:latin typeface="+mn-ea"/>
                <a:sym typeface="Arial" panose="020B0604020202020204" pitchFamily="34" charset="0"/>
              </a:rPr>
              <a:t>聚类</a:t>
            </a:r>
          </a:p>
        </p:txBody>
      </p:sp>
      <p:grpSp>
        <p:nvGrpSpPr>
          <p:cNvPr id="16" name="组合 15">
            <a:extLst>
              <a:ext uri="{FF2B5EF4-FFF2-40B4-BE49-F238E27FC236}">
                <a16:creationId xmlns:a16="http://schemas.microsoft.com/office/drawing/2014/main" id="{351863D5-6B75-4F80-B582-307DA2A6AB61}"/>
              </a:ext>
            </a:extLst>
          </p:cNvPr>
          <p:cNvGrpSpPr/>
          <p:nvPr/>
        </p:nvGrpSpPr>
        <p:grpSpPr>
          <a:xfrm>
            <a:off x="528706" y="867990"/>
            <a:ext cx="2433027" cy="0"/>
            <a:chOff x="7460343" y="1311756"/>
            <a:chExt cx="2433027" cy="0"/>
          </a:xfrm>
        </p:grpSpPr>
        <p:cxnSp>
          <p:nvCxnSpPr>
            <p:cNvPr id="17" name="直接连接符 16">
              <a:extLst>
                <a:ext uri="{FF2B5EF4-FFF2-40B4-BE49-F238E27FC236}">
                  <a16:creationId xmlns:a16="http://schemas.microsoft.com/office/drawing/2014/main" id="{9A4BE161-02D0-4830-99AD-05EAE91BB1E9}"/>
                </a:ext>
              </a:extLst>
            </p:cNvPr>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D67B182-C621-4563-9DDA-CB13569C9A84}"/>
                </a:ext>
              </a:extLst>
            </p:cNvPr>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F8ED5687-197A-4D6D-BFDD-1DEE10989C94}"/>
              </a:ext>
            </a:extLst>
          </p:cNvPr>
          <p:cNvPicPr>
            <a:picLocks noChangeAspect="1"/>
          </p:cNvPicPr>
          <p:nvPr/>
        </p:nvPicPr>
        <p:blipFill rotWithShape="1">
          <a:blip r:embed="rId3"/>
          <a:srcRect l="8649" b="54896"/>
          <a:stretch/>
        </p:blipFill>
        <p:spPr>
          <a:xfrm>
            <a:off x="321269" y="1505878"/>
            <a:ext cx="6044813" cy="1923122"/>
          </a:xfrm>
          <a:prstGeom prst="rect">
            <a:avLst/>
          </a:prstGeom>
        </p:spPr>
      </p:pic>
      <p:pic>
        <p:nvPicPr>
          <p:cNvPr id="9" name="图片 8">
            <a:extLst>
              <a:ext uri="{FF2B5EF4-FFF2-40B4-BE49-F238E27FC236}">
                <a16:creationId xmlns:a16="http://schemas.microsoft.com/office/drawing/2014/main" id="{3F597312-7BFF-4509-B289-DAC3FD9BD5A9}"/>
              </a:ext>
            </a:extLst>
          </p:cNvPr>
          <p:cNvPicPr>
            <a:picLocks noChangeAspect="1"/>
          </p:cNvPicPr>
          <p:nvPr/>
        </p:nvPicPr>
        <p:blipFill rotWithShape="1">
          <a:blip r:embed="rId4"/>
          <a:srcRect l="9088"/>
          <a:stretch/>
        </p:blipFill>
        <p:spPr>
          <a:xfrm>
            <a:off x="6392708" y="1505878"/>
            <a:ext cx="5729161" cy="1577187"/>
          </a:xfrm>
          <a:prstGeom prst="rect">
            <a:avLst/>
          </a:prstGeom>
        </p:spPr>
      </p:pic>
      <p:pic>
        <p:nvPicPr>
          <p:cNvPr id="1026" name="Picture 2">
            <a:extLst>
              <a:ext uri="{FF2B5EF4-FFF2-40B4-BE49-F238E27FC236}">
                <a16:creationId xmlns:a16="http://schemas.microsoft.com/office/drawing/2014/main" id="{3BA2DACC-BAA0-4479-9738-3435BD6885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364" y="3335239"/>
            <a:ext cx="4695319" cy="31471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4B0DD5-2EAF-4E08-A73E-27C73115B4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268" y="3627810"/>
            <a:ext cx="4258823" cy="285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370489"/>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10351</TotalTime>
  <Words>971</Words>
  <Application>Microsoft Office PowerPoint</Application>
  <PresentationFormat>宽屏</PresentationFormat>
  <Paragraphs>123</Paragraphs>
  <Slides>22</Slides>
  <Notes>22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22</vt:i4>
      </vt:variant>
    </vt:vector>
  </HeadingPairs>
  <TitlesOfParts>
    <vt:vector size="29" baseType="lpstr">
      <vt:lpstr>Menlo</vt:lpstr>
      <vt:lpstr>等线</vt:lpstr>
      <vt:lpstr>微软雅黑</vt:lpstr>
      <vt:lpstr>Arial</vt:lpstr>
      <vt:lpstr>Calibri</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一杰 彭</cp:lastModifiedBy>
  <cp:revision>1153</cp:revision>
  <cp:lastPrinted>2020-06-03T07:41:00Z</cp:lastPrinted>
  <dcterms:created xsi:type="dcterms:W3CDTF">2018-12-09T14:29:00Z</dcterms:created>
  <dcterms:modified xsi:type="dcterms:W3CDTF">2021-11-15T04:53:29Z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2052-11.1.0.9912</vt:lpwstr>
  </property>
</Properties>
</file>